
<file path=[Content_Types].xml><?xml version="1.0" encoding="utf-8"?>
<Types xmlns="http://schemas.openxmlformats.org/package/2006/content-types">
  <Override PartName="/ppt/slides/slide45.xml" ContentType="application/vnd.openxmlformats-officedocument.presentationml.slide+xml"/>
  <Override PartName="/ppt/slides/slide53.xml" ContentType="application/vnd.openxmlformats-officedocument.presentationml.slide+xml"/>
  <Override PartName="/ppt/slides/slide18.xml" ContentType="application/vnd.openxmlformats-officedocument.presentationml.slide+xml"/>
  <Override PartName="/ppt/slides/slide9.xml" ContentType="application/vnd.openxmlformats-officedocument.presentationml.slide+xml"/>
  <Override PartName="/ppt/slides/slide41.xml" ContentType="application/vnd.openxmlformats-officedocument.presentationml.slide+xml"/>
  <Override PartName="/ppt/slides/slide14.xml" ContentType="application/vnd.openxmlformats-officedocument.presentationml.slide+xml"/>
  <Override PartName="/ppt/slideLayouts/slideLayout9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s/slide5.xml" ContentType="application/vnd.openxmlformats-officedocument.presentationml.slide+xml"/>
  <Override PartName="/ppt/slides/slide38.xml" ContentType="application/vnd.openxmlformats-officedocument.presentationml.slide+xml"/>
  <Default Extension="rels" ContentType="application/vnd.openxmlformats-package.relationships+xml"/>
  <Override PartName="/ppt/slides/slide10.xml" ContentType="application/vnd.openxmlformats-officedocument.presentationml.slide+xml"/>
  <Override PartName="/ppt/slideLayouts/slideLayout5.xml" ContentType="application/vnd.openxmlformats-officedocument.presentationml.slideLayout+xml"/>
  <Default Extension="jpeg" ContentType="image/jpeg"/>
  <Override PartName="/ppt/slides/slide1.xml" ContentType="application/vnd.openxmlformats-officedocument.presentationml.slide+xml"/>
  <Override PartName="/ppt/slides/slide26.xml" ContentType="application/vnd.openxmlformats-officedocument.presentationml.slide+xml"/>
  <Override PartName="/ppt/slides/slide34.xml" ContentType="application/vnd.openxmlformats-officedocument.presentationml.slide+xml"/>
  <Override PartName="/docProps/app.xml" ContentType="application/vnd.openxmlformats-officedocument.extended-properties+xml"/>
  <Override PartName="/ppt/slideLayouts/slideLayout1.xml" ContentType="application/vnd.openxmlformats-officedocument.presentationml.slideLayout+xml"/>
  <Override PartName="/ppt/slides/slide22.xml" ContentType="application/vnd.openxmlformats-officedocument.presentationml.slide+xml"/>
  <Override PartName="/ppt/slides/slide30.xml" ContentType="application/vnd.openxmlformats-officedocument.presentationml.slide+xml"/>
  <Override PartName="/ppt/slides/slide46.xml" ContentType="application/vnd.openxmlformats-officedocument.presentationml.slide+xml"/>
  <Default Extension="xml" ContentType="application/xml"/>
  <Override PartName="/ppt/slides/slide19.xml" ContentType="application/vnd.openxmlformats-officedocument.presentationml.slide+xml"/>
  <Override PartName="/ppt/slides/slide54.xml" ContentType="application/vnd.openxmlformats-officedocument.presentationml.slide+xml"/>
  <Override PartName="/ppt/tableStyles.xml" ContentType="application/vnd.openxmlformats-officedocument.presentationml.tableStyles+xml"/>
  <Override PartName="/ppt/slides/slide42.xml" ContentType="application/vnd.openxmlformats-officedocument.presentationml.slide+xml"/>
  <Override PartName="/ppt/slides/slide50.xml" ContentType="application/vnd.openxmlformats-officedocument.presentationml.slide+xml"/>
  <Override PartName="/ppt/slides/slide15.xml" ContentType="application/vnd.openxmlformats-officedocument.presentationml.slide+xml"/>
  <Override PartName="/ppt/slides/slide6.xml" ContentType="application/vnd.openxmlformats-officedocument.presentationml.slide+xml"/>
  <Override PartName="/ppt/slides/slide39.xml" ContentType="application/vnd.openxmlformats-officedocument.presentationml.slide+xml"/>
  <Override PartName="/docProps/core.xml" ContentType="application/vnd.openxmlformats-package.core-properties+xml"/>
  <Override PartName="/ppt/slides/slide11.xml" ContentType="application/vnd.openxmlformats-officedocument.presentationml.slide+xml"/>
  <Override PartName="/ppt/slideLayouts/slideLayout6.xml" ContentType="application/vnd.openxmlformats-officedocument.presentationml.slideLayout+xml"/>
  <Override PartName="/ppt/slides/slide27.xml" ContentType="application/vnd.openxmlformats-officedocument.presentationml.slide+xml"/>
  <Override PartName="/ppt/slides/slide35.xml" ContentType="application/vnd.openxmlformats-officedocument.presentationml.slide+xml"/>
  <Override PartName="/ppt/slides/slide2.xml" ContentType="application/vnd.openxmlformats-officedocument.presentationml.slide+xml"/>
  <Default Extension="png" ContentType="image/png"/>
  <Override PartName="/ppt/slideLayouts/slideLayout2.xml" ContentType="application/vnd.openxmlformats-officedocument.presentationml.slideLayout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47.xml" ContentType="application/vnd.openxmlformats-officedocument.presentationml.slide+xml"/>
  <Override PartName="/ppt/slides/slide55.xml" ContentType="application/vnd.openxmlformats-officedocument.presentationml.slide+xml"/>
  <Override PartName="/ppt/slides/slide43.xml" ContentType="application/vnd.openxmlformats-officedocument.presentationml.slide+xml"/>
  <Override PartName="/ppt/slides/slide51.xml" ContentType="application/vnd.openxmlformats-officedocument.presentationml.slide+xml"/>
  <Override PartName="/ppt/slides/slide16.xml" ContentType="application/vnd.openxmlformats-officedocument.presentationml.slide+xml"/>
  <Override PartName="/ppt/slides/slide7.xml" ContentType="application/vnd.openxmlformats-officedocument.presentationml.slide+xml"/>
  <Override PartName="/ppt/presentation.xml" ContentType="application/vnd.openxmlformats-officedocument.presentationml.presentation.main+xml"/>
  <Override PartName="/ppt/slides/slide12.xml" ContentType="application/vnd.openxmlformats-officedocument.presentationml.slide+xml"/>
  <Override PartName="/ppt/slideLayouts/slideLayout7.xml" ContentType="application/vnd.openxmlformats-officedocument.presentationml.slideLayout+xml"/>
  <Override PartName="/ppt/slides/slide3.xml" ContentType="application/vnd.openxmlformats-officedocument.presentationml.slide+xml"/>
  <Override PartName="/ppt/slides/slide28.xml" ContentType="application/vnd.openxmlformats-officedocument.presentationml.slide+xml"/>
  <Override PartName="/ppt/slides/slide36.xml" ContentType="application/vnd.openxmlformats-officedocument.presentationml.slide+xml"/>
  <Override PartName="/ppt/slideLayouts/slideLayout3.xml" ContentType="application/vnd.openxmlformats-officedocument.presentationml.slideLayout+xml"/>
  <Override PartName="/ppt/slides/slide24.xml" ContentType="application/vnd.openxmlformats-officedocument.presentationml.slide+xml"/>
  <Override PartName="/ppt/slides/slide32.xml" ContentType="application/vnd.openxmlformats-officedocument.presentationml.slide+xml"/>
  <Override PartName="/ppt/slides/slide48.xml" ContentType="application/vnd.openxmlformats-officedocument.presentationml.slide+xml"/>
  <Override PartName="/ppt/slides/slide20.xml" ContentType="application/vnd.openxmlformats-officedocument.presentationml.slide+xml"/>
  <Override PartName="/ppt/slides/slide44.xml" ContentType="application/vnd.openxmlformats-officedocument.presentationml.slide+xml"/>
  <Override PartName="/ppt/slides/slide52.xml" ContentType="application/vnd.openxmlformats-officedocument.presentationml.slide+xml"/>
  <Override PartName="/ppt/slides/slide17.xml" ContentType="application/vnd.openxmlformats-officedocument.presentationml.slide+xml"/>
  <Override PartName="/ppt/slides/slide8.xml" ContentType="application/vnd.openxmlformats-officedocument.presentationml.slide+xml"/>
  <Override PartName="/ppt/slides/slide40.xml" ContentType="application/vnd.openxmlformats-officedocument.presentationml.slide+xml"/>
  <Override PartName="/ppt/presProps.xml" ContentType="application/vnd.openxmlformats-officedocument.presentationml.presProps+xml"/>
  <Override PartName="/ppt/slides/slide13.xml" ContentType="application/vnd.openxmlformats-officedocument.presentationml.slide+xml"/>
  <Override PartName="/ppt/slideLayouts/slideLayout8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s/slide4.xml" ContentType="application/vnd.openxmlformats-officedocument.presentationml.slide+xml"/>
  <Override PartName="/ppt/slides/slide37.xml" ContentType="application/vnd.openxmlformats-officedocument.presentationml.slide+xml"/>
  <Override PartName="/ppt/slides/slide29.xml" ContentType="application/vnd.openxmlformats-officedocument.presentationml.slide+xml"/>
  <Override PartName="/ppt/slideLayouts/slideLayout4.xml" ContentType="application/vnd.openxmlformats-officedocument.presentationml.slideLayout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slideMasters/slideMaster1.xml" ContentType="application/vnd.openxmlformats-officedocument.presentationml.slideMaster+xml"/>
  <Override PartName="/ppt/slides/slide49.xml" ContentType="application/vnd.openxmlformats-officedocument.presentationml.slide+xml"/>
  <Override PartName="/ppt/theme/theme1.xml" ContentType="application/vnd.openxmlformats-officedocument.theme+xml"/>
  <Override PartName="/ppt/slides/slide21.xml" ContentType="application/vnd.openxmlformats-officedocument.presentationml.slide+xml"/>
  <Default Extension="bin" ContentType="application/vnd.openxmlformats-officedocument.presentationml.printerSettings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4" Type="http://schemas.openxmlformats.org/officeDocument/2006/relationships/extended-properties" Target="docProps/app.xml"/><Relationship Id="rId1" Type="http://schemas.openxmlformats.org/officeDocument/2006/relationships/officeDocument" Target="ppt/presentation.xml"/><Relationship Id="rId2" Type="http://schemas.openxmlformats.org/package/2006/relationships/metadata/thumbnail" Target="docProps/thumbnail.jpeg"/></Relationships>
</file>

<file path=ppt/presentation.xml><?xml version="1.0" encoding="utf-8"?>
<p:presentation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saveSubsetFonts="1">
  <p:sldMasterIdLst>
    <p:sldMasterId id="2147483648" r:id="rId1"/>
  </p:sldMasterIdLst>
  <p:sldIdLst>
    <p:sldId id="261" r:id="rId2"/>
    <p:sldId id="262" r:id="rId3"/>
    <p:sldId id="263" r:id="rId4"/>
    <p:sldId id="264" r:id="rId5"/>
    <p:sldId id="265" r:id="rId6"/>
    <p:sldId id="266" r:id="rId7"/>
    <p:sldId id="267" r:id="rId8"/>
    <p:sldId id="268" r:id="rId9"/>
    <p:sldId id="269" r:id="rId10"/>
    <p:sldId id="270" r:id="rId11"/>
    <p:sldId id="271" r:id="rId12"/>
    <p:sldId id="272" r:id="rId13"/>
    <p:sldId id="273" r:id="rId14"/>
    <p:sldId id="274" r:id="rId15"/>
    <p:sldId id="275" r:id="rId16"/>
    <p:sldId id="276" r:id="rId17"/>
    <p:sldId id="277" r:id="rId18"/>
    <p:sldId id="278" r:id="rId19"/>
    <p:sldId id="279" r:id="rId20"/>
    <p:sldId id="280" r:id="rId21"/>
    <p:sldId id="281" r:id="rId22"/>
    <p:sldId id="282" r:id="rId23"/>
    <p:sldId id="283" r:id="rId24"/>
    <p:sldId id="284" r:id="rId25"/>
    <p:sldId id="285" r:id="rId26"/>
    <p:sldId id="286" r:id="rId27"/>
    <p:sldId id="287" r:id="rId28"/>
    <p:sldId id="288" r:id="rId29"/>
    <p:sldId id="289" r:id="rId30"/>
    <p:sldId id="290" r:id="rId31"/>
    <p:sldId id="291" r:id="rId32"/>
    <p:sldId id="292" r:id="rId33"/>
    <p:sldId id="293" r:id="rId34"/>
    <p:sldId id="294" r:id="rId35"/>
    <p:sldId id="295" r:id="rId36"/>
    <p:sldId id="296" r:id="rId37"/>
    <p:sldId id="297" r:id="rId38"/>
    <p:sldId id="298" r:id="rId39"/>
    <p:sldId id="299" r:id="rId40"/>
    <p:sldId id="300" r:id="rId41"/>
    <p:sldId id="301" r:id="rId42"/>
    <p:sldId id="302" r:id="rId43"/>
    <p:sldId id="303" r:id="rId44"/>
    <p:sldId id="304" r:id="rId45"/>
    <p:sldId id="305" r:id="rId46"/>
    <p:sldId id="306" r:id="rId47"/>
    <p:sldId id="307" r:id="rId48"/>
    <p:sldId id="308" r:id="rId49"/>
    <p:sldId id="309" r:id="rId50"/>
    <p:sldId id="310" r:id="rId51"/>
    <p:sldId id="311" r:id="rId52"/>
    <p:sldId id="312" r:id="rId53"/>
    <p:sldId id="313" r:id="rId54"/>
    <p:sldId id="314" r:id="rId55"/>
    <p:sldId id="315" r:id="rId56"/>
  </p:sldIdLst>
  <p:sldSz cx="9144000" cy="6858000" type="screen4x3"/>
  <p:notesSz cx="6858000" cy="9144000"/>
  <p:defaultTextStyle>
    <a:defPPr>
      <a:defRPr lang="pl-PL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extLst>
    <p:ext uri="{E76CE94A-603C-4142-B9EB-6D1370010A27}">
      <p14:discardImageEditData xmlns:p14="http://schemas.microsoft.com/office/powerpoint/2010/main" xmlns="" xmlns:p="http://schemas.openxmlformats.org/presentationml/2006/main" xmlns:r="http://schemas.openxmlformats.org/officeDocument/2006/relationships" xmlns:a="http://schemas.openxmlformats.org/drawingml/2006/main" val="0"/>
    </p:ext>
    <p:ext uri="{D31A062A-798A-4329-ABDD-BBA856620510}">
      <p14:defaultImageDpi xmlns:p14="http://schemas.microsoft.com/office/powerpoint/2010/main" xmlns="" xmlns:p="http://schemas.openxmlformats.org/presentationml/2006/main" xmlns:r="http://schemas.openxmlformats.org/officeDocument/2006/relationships" xmlns:a="http://schemas.openxmlformats.org/drawingml/2006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normalViewPr>
    <p:restoredLeft sz="15620"/>
    <p:restoredTop sz="94660"/>
  </p:normalViewPr>
  <p:slideViewPr>
    <p:cSldViewPr>
      <p:cViewPr varScale="1">
        <p:scale>
          <a:sx n="95" d="100"/>
          <a:sy n="95" d="100"/>
        </p:scale>
        <p:origin x="-72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4" Type="http://schemas.openxmlformats.org/officeDocument/2006/relationships/slide" Target="slides/slide13.xml"/><Relationship Id="rId15" Type="http://schemas.openxmlformats.org/officeDocument/2006/relationships/slide" Target="slides/slide14.xml"/><Relationship Id="rId16" Type="http://schemas.openxmlformats.org/officeDocument/2006/relationships/slide" Target="slides/slide15.xml"/><Relationship Id="rId17" Type="http://schemas.openxmlformats.org/officeDocument/2006/relationships/slide" Target="slides/slide16.xml"/><Relationship Id="rId18" Type="http://schemas.openxmlformats.org/officeDocument/2006/relationships/slide" Target="slides/slide17.xml"/><Relationship Id="rId19" Type="http://schemas.openxmlformats.org/officeDocument/2006/relationships/slide" Target="slides/slide18.xml"/><Relationship Id="rId50" Type="http://schemas.openxmlformats.org/officeDocument/2006/relationships/slide" Target="slides/slide49.xml"/><Relationship Id="rId51" Type="http://schemas.openxmlformats.org/officeDocument/2006/relationships/slide" Target="slides/slide50.xml"/><Relationship Id="rId52" Type="http://schemas.openxmlformats.org/officeDocument/2006/relationships/slide" Target="slides/slide51.xml"/><Relationship Id="rId53" Type="http://schemas.openxmlformats.org/officeDocument/2006/relationships/slide" Target="slides/slide52.xml"/><Relationship Id="rId54" Type="http://schemas.openxmlformats.org/officeDocument/2006/relationships/slide" Target="slides/slide53.xml"/><Relationship Id="rId55" Type="http://schemas.openxmlformats.org/officeDocument/2006/relationships/slide" Target="slides/slide54.xml"/><Relationship Id="rId56" Type="http://schemas.openxmlformats.org/officeDocument/2006/relationships/slide" Target="slides/slide55.xml"/><Relationship Id="rId57" Type="http://schemas.openxmlformats.org/officeDocument/2006/relationships/printerSettings" Target="printerSettings/printerSettings1.bin"/><Relationship Id="rId58" Type="http://schemas.openxmlformats.org/officeDocument/2006/relationships/presProps" Target="presProps.xml"/><Relationship Id="rId59" Type="http://schemas.openxmlformats.org/officeDocument/2006/relationships/viewProps" Target="viewProps.xml"/><Relationship Id="rId40" Type="http://schemas.openxmlformats.org/officeDocument/2006/relationships/slide" Target="slides/slide39.xml"/><Relationship Id="rId41" Type="http://schemas.openxmlformats.org/officeDocument/2006/relationships/slide" Target="slides/slide40.xml"/><Relationship Id="rId42" Type="http://schemas.openxmlformats.org/officeDocument/2006/relationships/slide" Target="slides/slide41.xml"/><Relationship Id="rId43" Type="http://schemas.openxmlformats.org/officeDocument/2006/relationships/slide" Target="slides/slide42.xml"/><Relationship Id="rId44" Type="http://schemas.openxmlformats.org/officeDocument/2006/relationships/slide" Target="slides/slide43.xml"/><Relationship Id="rId45" Type="http://schemas.openxmlformats.org/officeDocument/2006/relationships/slide" Target="slides/slide44.xml"/><Relationship Id="rId46" Type="http://schemas.openxmlformats.org/officeDocument/2006/relationships/slide" Target="slides/slide45.xml"/><Relationship Id="rId47" Type="http://schemas.openxmlformats.org/officeDocument/2006/relationships/slide" Target="slides/slide46.xml"/><Relationship Id="rId48" Type="http://schemas.openxmlformats.org/officeDocument/2006/relationships/slide" Target="slides/slide47.xml"/><Relationship Id="rId49" Type="http://schemas.openxmlformats.org/officeDocument/2006/relationships/slide" Target="slides/slide48.xml"/><Relationship Id="rId1" Type="http://schemas.openxmlformats.org/officeDocument/2006/relationships/slideMaster" Target="slideMasters/slideMaster1.xml"/><Relationship Id="rId2" Type="http://schemas.openxmlformats.org/officeDocument/2006/relationships/slide" Target="slides/slide1.xml"/><Relationship Id="rId3" Type="http://schemas.openxmlformats.org/officeDocument/2006/relationships/slide" Target="slides/slide2.xml"/><Relationship Id="rId4" Type="http://schemas.openxmlformats.org/officeDocument/2006/relationships/slide" Target="slides/slide3.xml"/><Relationship Id="rId5" Type="http://schemas.openxmlformats.org/officeDocument/2006/relationships/slide" Target="slides/slide4.xml"/><Relationship Id="rId6" Type="http://schemas.openxmlformats.org/officeDocument/2006/relationships/slide" Target="slides/slide5.xml"/><Relationship Id="rId7" Type="http://schemas.openxmlformats.org/officeDocument/2006/relationships/slide" Target="slides/slide6.xml"/><Relationship Id="rId8" Type="http://schemas.openxmlformats.org/officeDocument/2006/relationships/slide" Target="slides/slide7.xml"/><Relationship Id="rId9" Type="http://schemas.openxmlformats.org/officeDocument/2006/relationships/slide" Target="slides/slide8.xml"/><Relationship Id="rId30" Type="http://schemas.openxmlformats.org/officeDocument/2006/relationships/slide" Target="slides/slide29.xml"/><Relationship Id="rId31" Type="http://schemas.openxmlformats.org/officeDocument/2006/relationships/slide" Target="slides/slide30.xml"/><Relationship Id="rId32" Type="http://schemas.openxmlformats.org/officeDocument/2006/relationships/slide" Target="slides/slide31.xml"/><Relationship Id="rId33" Type="http://schemas.openxmlformats.org/officeDocument/2006/relationships/slide" Target="slides/slide32.xml"/><Relationship Id="rId34" Type="http://schemas.openxmlformats.org/officeDocument/2006/relationships/slide" Target="slides/slide33.xml"/><Relationship Id="rId35" Type="http://schemas.openxmlformats.org/officeDocument/2006/relationships/slide" Target="slides/slide34.xml"/><Relationship Id="rId36" Type="http://schemas.openxmlformats.org/officeDocument/2006/relationships/slide" Target="slides/slide35.xml"/><Relationship Id="rId37" Type="http://schemas.openxmlformats.org/officeDocument/2006/relationships/slide" Target="slides/slide36.xml"/><Relationship Id="rId38" Type="http://schemas.openxmlformats.org/officeDocument/2006/relationships/slide" Target="slides/slide37.xml"/><Relationship Id="rId39" Type="http://schemas.openxmlformats.org/officeDocument/2006/relationships/slide" Target="slides/slide38.xml"/><Relationship Id="rId20" Type="http://schemas.openxmlformats.org/officeDocument/2006/relationships/slide" Target="slides/slide19.xml"/><Relationship Id="rId21" Type="http://schemas.openxmlformats.org/officeDocument/2006/relationships/slide" Target="slides/slide20.xml"/><Relationship Id="rId22" Type="http://schemas.openxmlformats.org/officeDocument/2006/relationships/slide" Target="slides/slide21.xml"/><Relationship Id="rId23" Type="http://schemas.openxmlformats.org/officeDocument/2006/relationships/slide" Target="slides/slide22.xml"/><Relationship Id="rId24" Type="http://schemas.openxmlformats.org/officeDocument/2006/relationships/slide" Target="slides/slide23.xml"/><Relationship Id="rId25" Type="http://schemas.openxmlformats.org/officeDocument/2006/relationships/slide" Target="slides/slide24.xml"/><Relationship Id="rId26" Type="http://schemas.openxmlformats.org/officeDocument/2006/relationships/slide" Target="slides/slide25.xml"/><Relationship Id="rId27" Type="http://schemas.openxmlformats.org/officeDocument/2006/relationships/slide" Target="slides/slide26.xml"/><Relationship Id="rId28" Type="http://schemas.openxmlformats.org/officeDocument/2006/relationships/slide" Target="slides/slide27.xml"/><Relationship Id="rId29" Type="http://schemas.openxmlformats.org/officeDocument/2006/relationships/slide" Target="slides/slide28.xml"/><Relationship Id="rId60" Type="http://schemas.openxmlformats.org/officeDocument/2006/relationships/theme" Target="theme/theme1.xml"/><Relationship Id="rId61" Type="http://schemas.openxmlformats.org/officeDocument/2006/relationships/tableStyles" Target="tableStyles.xml"/><Relationship Id="rId10" Type="http://schemas.openxmlformats.org/officeDocument/2006/relationships/slide" Target="slides/slide9.xml"/><Relationship Id="rId11" Type="http://schemas.openxmlformats.org/officeDocument/2006/relationships/slide" Target="slides/slide10.xml"/><Relationship Id="rId12" Type="http://schemas.openxmlformats.org/officeDocument/2006/relationships/slide" Target="slides/slide1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" preserve="1">
  <p:cSld name="Slajd tytuł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Podtytuł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pl-PL" smtClean="0"/>
              <a:t>Kliknij, aby edytować styl wzorca podtytułu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x" preserve="1">
  <p:cSld name="Tytuł i tekst pionow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vertTitleAndTx" preserve="1">
  <p:cSld name="Tytuł pionowy i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pionowy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ytułu pionowego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" preserve="1">
  <p:cSld name="Tytuł i zawartoś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secHead" preserve="1">
  <p:cSld name="Nagłówek sekcj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Obj" preserve="1">
  <p:cSld name="Dwa elementy zawartośc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woTxTwoObj" preserve="1">
  <p:cSld name="Porównani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4" name="Symbol zastępczy zawartości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5" name="Symbol zastępczy tekstu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6" name="Symbol zastępczy zawartości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7" name="Symbol zastępczy daty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8" name="Symbol zastępczy stopki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9" name="Symbol zastępczy numeru slajd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titleOnly" preserve="1">
  <p:cSld name="Tylko tytu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daty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4" name="Symbol zastępczy stopki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5" name="Symbol zastępczy numeru slajd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blank" preserve="1">
  <p:cSld name="Pust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daty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3" name="Symbol zastępczy stopki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4" name="Symbol zastępczy numeru slajd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objTx" preserve="1">
  <p:cSld name="Zawartość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zawartości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 type="picTx" preserve="1">
  <p:cSld name="Obraz z podpis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ytuł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obrazu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pl-PL" smtClean="0"/>
              <a:t>Kliknij ikonę, aby dodać obraz</a:t>
            </a:r>
            <a:endParaRPr lang="pl-PL"/>
          </a:p>
        </p:txBody>
      </p:sp>
      <p:sp>
        <p:nvSpPr>
          <p:cNvPr id="4" name="Symbol zastępczy tekstu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pl-PL" smtClean="0"/>
              <a:t>Kliknij, aby edytować style wzorca tekstu</a:t>
            </a:r>
          </a:p>
        </p:txBody>
      </p:sp>
      <p:sp>
        <p:nvSpPr>
          <p:cNvPr id="5" name="Symbol zastępczy daty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6" name="Symbol zastępczy stopki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pl-PL"/>
          </a:p>
        </p:txBody>
      </p:sp>
      <p:sp>
        <p:nvSpPr>
          <p:cNvPr id="7" name="Symbol zastępczy numeru slajd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1" Type="http://schemas.openxmlformats.org/officeDocument/2006/relationships/slideLayout" Target="../slideLayouts/slideLayout11.xml"/><Relationship Id="rId12" Type="http://schemas.openxmlformats.org/officeDocument/2006/relationships/theme" Target="../theme/theme1.xml"/><Relationship Id="rId13" Type="http://schemas.openxmlformats.org/officeDocument/2006/relationships/image" Target="../media/image1.png"/><Relationship Id="rId14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2" Type="http://schemas.openxmlformats.org/officeDocument/2006/relationships/slideLayout" Target="../slideLayouts/slideLayout2.xml"/><Relationship Id="rId3" Type="http://schemas.openxmlformats.org/officeDocument/2006/relationships/slideLayout" Target="../slideLayouts/slideLayout3.xml"/><Relationship Id="rId4" Type="http://schemas.openxmlformats.org/officeDocument/2006/relationships/slideLayout" Target="../slideLayouts/slideLayout4.xml"/><Relationship Id="rId5" Type="http://schemas.openxmlformats.org/officeDocument/2006/relationships/slideLayout" Target="../slideLayouts/slideLayout5.xml"/><Relationship Id="rId6" Type="http://schemas.openxmlformats.org/officeDocument/2006/relationships/slideLayout" Target="../slideLayouts/slideLayout6.xml"/><Relationship Id="rId7" Type="http://schemas.openxmlformats.org/officeDocument/2006/relationships/slideLayout" Target="../slideLayouts/slideLayout7.xml"/><Relationship Id="rId8" Type="http://schemas.openxmlformats.org/officeDocument/2006/relationships/slideLayout" Target="../slideLayouts/slideLayout8.xml"/><Relationship Id="rId9" Type="http://schemas.openxmlformats.org/officeDocument/2006/relationships/slideLayout" Target="../slideLayouts/slideLayout9.xml"/><Relationship Id="rId10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bg>
      <p:bgPr>
        <a:blipFill dpi="0" rotWithShape="1">
          <a:blip r:embed="rId1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ymbol zastępczy tytułu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pl-PL" smtClean="0"/>
              <a:t>Kliknij, aby edytować styl</a:t>
            </a:r>
            <a:endParaRPr lang="pl-PL"/>
          </a:p>
        </p:txBody>
      </p:sp>
      <p:sp>
        <p:nvSpPr>
          <p:cNvPr id="3" name="Symbol zastępczy tekstu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pl-PL" smtClean="0"/>
              <a:t>Kliknij, aby edytować style wzorca tekstu</a:t>
            </a:r>
          </a:p>
          <a:p>
            <a:pPr lvl="1"/>
            <a:r>
              <a:rPr lang="pl-PL" smtClean="0"/>
              <a:t>Drugi poziom</a:t>
            </a:r>
          </a:p>
          <a:p>
            <a:pPr lvl="2"/>
            <a:r>
              <a:rPr lang="pl-PL" smtClean="0"/>
              <a:t>Trzeci poziom</a:t>
            </a:r>
          </a:p>
          <a:p>
            <a:pPr lvl="3"/>
            <a:r>
              <a:rPr lang="pl-PL" smtClean="0"/>
              <a:t>Czwarty poziom</a:t>
            </a:r>
          </a:p>
          <a:p>
            <a:pPr lvl="4"/>
            <a:r>
              <a:rPr lang="pl-PL" smtClean="0"/>
              <a:t>Piąty poziom</a:t>
            </a:r>
            <a:endParaRPr lang="pl-PL"/>
          </a:p>
        </p:txBody>
      </p:sp>
      <p:sp>
        <p:nvSpPr>
          <p:cNvPr id="4" name="Symbol zastępczy daty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9E19F8B-AA42-47B0-9998-6B7614F382AF}" type="datetimeFigureOut">
              <a:rPr lang="pl-PL" smtClean="0"/>
              <a:pPr/>
              <a:t>11/20/13</a:t>
            </a:fld>
            <a:endParaRPr lang="pl-PL"/>
          </a:p>
        </p:txBody>
      </p:sp>
      <p:sp>
        <p:nvSpPr>
          <p:cNvPr id="5" name="Symbol zastępczy stopki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pl-PL"/>
          </a:p>
        </p:txBody>
      </p:sp>
      <p:sp>
        <p:nvSpPr>
          <p:cNvPr id="6" name="Symbol zastępczy numeru slajd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ABBAB0E-D988-4EAB-9CD7-DE6E22A9C39A}" type="slidenum">
              <a:rPr lang="pl-PL" smtClean="0"/>
              <a:pPr/>
              <a:t>‹#›</a:t>
            </a:fld>
            <a:endParaRPr lang="pl-PL"/>
          </a:p>
        </p:txBody>
      </p:sp>
      <p:pic>
        <p:nvPicPr>
          <p:cNvPr id="7" name="Picture 2" descr="F:\iczmp1.png"/>
          <p:cNvPicPr>
            <a:picLocks noChangeAspect="1" noChangeArrowheads="1"/>
          </p:cNvPicPr>
          <p:nvPr userDrawn="1"/>
        </p:nvPicPr>
        <p:blipFill>
          <a:blip r:embed="rId14" cstate="print">
            <a:extLst>
              <a:ext uri="{28A0092B-C50C-407E-A947-70E740481C1C}">
                <a14:useLocalDpi xmlns:lc="http://schemas.openxmlformats.org/drawingml/2006/lockedCanvas"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 val="0"/>
              </a:ext>
            </a:extLst>
          </a:blip>
          <a:srcRect/>
          <a:stretch>
            <a:fillRect/>
          </a:stretch>
        </p:blipFill>
        <p:spPr bwMode="auto">
          <a:xfrm>
            <a:off x="7092280" y="6237312"/>
            <a:ext cx="751222" cy="506947"/>
          </a:xfrm>
          <a:prstGeom prst="rect">
            <a:avLst/>
          </a:prstGeom>
          <a:noFill/>
          <a:extLst>
            <a:ext uri="{909E8E84-426E-40DD-AFC4-6F175D3DCCD1}">
              <a14:hiddenFill xmlns:lc="http://schemas.openxmlformats.org/drawingml/2006/lockedCanvas" xmlns="" xmlns:a14="http://schemas.microsoft.com/office/drawing/2010/main" xmlns:p="http://schemas.openxmlformats.org/presentationml/2006/main" xmlns:r="http://schemas.openxmlformats.org/officeDocument/2006/relationships" xmlns:a="http://schemas.openxmlformats.org/drawingml/2006/main">
                <a:solidFill>
                  <a:srgbClr val="FFFFFF"/>
                </a:solidFill>
              </a14:hiddenFill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pl-PL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4" Type="http://schemas.openxmlformats.org/officeDocument/2006/relationships/image" Target="../media/image9.jpeg"/><Relationship Id="rId5" Type="http://schemas.openxmlformats.org/officeDocument/2006/relationships/image" Target="../media/image10.jpeg"/><Relationship Id="rId6" Type="http://schemas.openxmlformats.org/officeDocument/2006/relationships/image" Target="../media/image11.jpeg"/><Relationship Id="rId7" Type="http://schemas.openxmlformats.org/officeDocument/2006/relationships/image" Target="../media/image12.jpeg"/><Relationship Id="rId8" Type="http://schemas.openxmlformats.org/officeDocument/2006/relationships/image" Target="../media/image13.jpeg"/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7.jpe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4.jpeg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5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6.jpeg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7.jpeg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8.jpeg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19.jpeg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0.jpeg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1.jpeg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2.png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3.jpeg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4.jpeg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5.jpeg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Relationship Id="rId2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6.jpeg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7.jpeg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8.jpeg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29.jpeg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0.jpeg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1.png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2.jpeg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3.jpeg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5.png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6.jpeg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7.jpeg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8.jpeg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39.jpeg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0.jpeg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1.jpeg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2.jpeg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3.jpeg"/></Relationships>
</file>

<file path=ppt/slides/_rels/slide4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5.jpeg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6.jpeg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7.jpeg"/></Relationships>
</file>

<file path=ppt/slides/_rels/slide5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8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49.jpeg"/></Relationships>
</file>

<file path=ppt/slides/_rels/slide5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0.jpe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5.png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Relationship Id="rId2" Type="http://schemas.openxmlformats.org/officeDocument/2006/relationships/image" Target="../media/image6.jpe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4866" name="Rectangle 2"/>
          <p:cNvSpPr>
            <a:spLocks noGrp="1" noChangeArrowheads="1"/>
          </p:cNvSpPr>
          <p:nvPr>
            <p:ph type="ctrTitle" idx="4294967295"/>
          </p:nvPr>
        </p:nvSpPr>
        <p:spPr>
          <a:xfrm>
            <a:off x="179388" y="1196975"/>
            <a:ext cx="8353425" cy="2305050"/>
          </a:xfrm>
        </p:spPr>
        <p:txBody>
          <a:bodyPr anchor="b" anchorCtr="1"/>
          <a:lstStyle/>
          <a:p>
            <a:pPr eaLnBrk="1" hangingPunct="1">
              <a:lnSpc>
                <a:spcPct val="160000"/>
              </a:lnSpc>
              <a:defRPr/>
            </a:pPr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PATOLOGIA</a:t>
            </a:r>
            <a:b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</a:br>
            <a:r>
              <a:rPr lang="pl-PL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/>
                  </a:outerShdw>
                </a:effectLst>
              </a:rPr>
              <a:t>SZYJKI  MACICY</a:t>
            </a:r>
            <a:endParaRPr lang="pl-PL" b="1" dirty="0">
              <a:solidFill>
                <a:srgbClr val="FFFF00"/>
              </a:solidFill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164867" name="Rectangle 3"/>
          <p:cNvSpPr>
            <a:spLocks noGrp="1" noChangeArrowheads="1"/>
          </p:cNvSpPr>
          <p:nvPr>
            <p:ph type="subTitle" idx="4294967295"/>
          </p:nvPr>
        </p:nvSpPr>
        <p:spPr>
          <a:xfrm>
            <a:off x="468313" y="4437063"/>
            <a:ext cx="8064500" cy="1752600"/>
          </a:xfrm>
        </p:spPr>
        <p:txBody>
          <a:bodyPr/>
          <a:lstStyle/>
          <a:p>
            <a:pPr marL="0" indent="0" algn="ctr" eaLnBrk="1" hangingPunct="1">
              <a:buFont typeface="Wingdings" pitchFamily="2" charset="2"/>
              <a:buNone/>
              <a:defRPr/>
            </a:pPr>
            <a:endParaRPr lang="pl-PL" sz="2800" b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r>
              <a:rPr lang="pl-PL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dr </a:t>
            </a:r>
            <a:r>
              <a:rPr lang="pl-PL" sz="2800" b="1" dirty="0">
                <a:effectLst>
                  <a:outerShdw blurRad="38100" dist="38100" dir="2700000" algn="tl">
                    <a:srgbClr val="000000"/>
                  </a:outerShdw>
                </a:effectLst>
              </a:rPr>
              <a:t>hab. n. med. Tomasz </a:t>
            </a:r>
            <a:r>
              <a:rPr lang="pl-PL" sz="2800" b="1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Stetkiewicz</a:t>
            </a:r>
            <a:r>
              <a:rPr lang="pl-PL" sz="2800" dirty="0" smtClean="0">
                <a:effectLst>
                  <a:outerShdw blurRad="38100" dist="38100" dir="2700000" algn="tl">
                    <a:srgbClr val="000000"/>
                  </a:outerShdw>
                </a:effectLst>
              </a:rPr>
              <a:t> </a:t>
            </a:r>
            <a:endParaRPr lang="pl-PL" sz="2800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pl-PL" sz="2800" i="1" dirty="0" smtClean="0">
              <a:effectLst>
                <a:outerShdw blurRad="38100" dist="38100" dir="2700000" algn="tl">
                  <a:srgbClr val="000000"/>
                </a:outerShdw>
              </a:effectLst>
            </a:endParaRPr>
          </a:p>
          <a:p>
            <a:pPr marL="0" indent="0" algn="ctr" eaLnBrk="1" hangingPunct="1">
              <a:buFont typeface="Wingdings" pitchFamily="2" charset="2"/>
              <a:buNone/>
              <a:defRPr/>
            </a:pPr>
            <a:endParaRPr lang="pl-PL" sz="2800" i="1" dirty="0">
              <a:effectLst>
                <a:outerShdw blurRad="38100" dist="38100" dir="2700000" algn="tl">
                  <a:srgbClr val="000000"/>
                </a:outerShdw>
              </a:effectLst>
            </a:endParaRP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Symbol zastępczy zawartości 2"/>
          <p:cNvSpPr>
            <a:spLocks noGrp="1"/>
          </p:cNvSpPr>
          <p:nvPr>
            <p:ph idx="1"/>
          </p:nvPr>
        </p:nvSpPr>
        <p:spPr>
          <a:xfrm>
            <a:off x="467544" y="1919436"/>
            <a:ext cx="8229600" cy="4533900"/>
          </a:xfrm>
        </p:spPr>
        <p:txBody>
          <a:bodyPr>
            <a:normAutofit lnSpcReduction="10000"/>
          </a:bodyPr>
          <a:lstStyle/>
          <a:p>
            <a:pPr>
              <a:buFont typeface="Wingdings" pitchFamily="2" charset="2"/>
              <a:buNone/>
            </a:pPr>
            <a:r>
              <a:rPr lang="pl-PL" b="1" dirty="0" smtClean="0"/>
              <a:t>To pojęcie określające </a:t>
            </a:r>
            <a:r>
              <a:rPr lang="pl-PL" b="1" u="sng" dirty="0" smtClean="0"/>
              <a:t>widoczny </a:t>
            </a:r>
            <a:r>
              <a:rPr lang="pl-PL" b="1" u="sng" dirty="0" smtClean="0"/>
              <a:t>okiem </a:t>
            </a:r>
          </a:p>
          <a:p>
            <a:pPr>
              <a:buFont typeface="Wingdings" pitchFamily="2" charset="2"/>
              <a:buNone/>
            </a:pPr>
            <a:r>
              <a:rPr lang="pl-PL" b="1" u="sng" dirty="0" smtClean="0"/>
              <a:t>nieuzbrojonym czerwony obszar na </a:t>
            </a:r>
          </a:p>
          <a:p>
            <a:pPr>
              <a:buFont typeface="Wingdings" pitchFamily="2" charset="2"/>
              <a:buNone/>
            </a:pPr>
            <a:r>
              <a:rPr lang="pl-PL" b="1" u="sng" dirty="0" smtClean="0"/>
              <a:t>szyjce </a:t>
            </a:r>
            <a:r>
              <a:rPr lang="pl-PL" b="1" dirty="0" smtClean="0"/>
              <a:t>macicy bez względu na </a:t>
            </a:r>
            <a:r>
              <a:rPr lang="pl-PL" b="1" dirty="0" smtClean="0"/>
              <a:t>proces, </a:t>
            </a:r>
            <a:endParaRPr lang="pl-PL" b="1" dirty="0" smtClean="0"/>
          </a:p>
          <a:p>
            <a:pPr>
              <a:buFont typeface="Wingdings" pitchFamily="2" charset="2"/>
              <a:buNone/>
            </a:pPr>
            <a:r>
              <a:rPr lang="pl-PL" b="1" dirty="0" smtClean="0"/>
              <a:t>który go spowodował</a:t>
            </a:r>
            <a:r>
              <a:rPr lang="pl-PL" dirty="0" smtClean="0"/>
              <a:t>. 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nadżerka prawdziwa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ektopia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zapalenie 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dysplazja 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rak</a:t>
            </a:r>
          </a:p>
        </p:txBody>
      </p:sp>
      <p:sp>
        <p:nvSpPr>
          <p:cNvPr id="11267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1835696" y="1099691"/>
            <a:ext cx="5113337" cy="745133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Erytroplakia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-99392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0" name="Picture 2" descr="http://www.kolposkopia.com/images/stories/Slajd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48469" y="2409056"/>
            <a:ext cx="1819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1" name="Picture 4" descr="http://www.kolposkopia.com/images/stories/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2399531"/>
            <a:ext cx="18097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2" name="Picture 6" descr="http://www.kolposkopia.com/images/stories/Slajd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2399531"/>
            <a:ext cx="18097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2293" name="Picture 8" descr="http://www.kolposkopia.com/images/stories/Slajd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2471539"/>
            <a:ext cx="18097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" name="AutoShape 4"/>
          <p:cNvSpPr txBox="1">
            <a:spLocks noChangeArrowheads="1"/>
          </p:cNvSpPr>
          <p:nvPr/>
        </p:nvSpPr>
        <p:spPr bwMode="auto">
          <a:xfrm>
            <a:off x="1979613" y="1315715"/>
            <a:ext cx="5113337" cy="817141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pl-PL" sz="4000" kern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Erytroplakia </a:t>
            </a:r>
            <a:endParaRPr lang="pl-PL" sz="4000" kern="0" dirty="0">
              <a:solidFill>
                <a:srgbClr val="FFFF00"/>
              </a:solidFill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12295" name="pole tekstowe 9"/>
          <p:cNvSpPr txBox="1">
            <a:spLocks noChangeArrowheads="1"/>
          </p:cNvSpPr>
          <p:nvPr/>
        </p:nvSpPr>
        <p:spPr bwMode="auto">
          <a:xfrm>
            <a:off x="4284663" y="4221163"/>
            <a:ext cx="935037" cy="15700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9600">
                <a:solidFill>
                  <a:srgbClr val="FF0000"/>
                </a:solidFill>
              </a:rPr>
              <a:t>?</a:t>
            </a:r>
          </a:p>
        </p:txBody>
      </p:sp>
      <p:sp>
        <p:nvSpPr>
          <p:cNvPr id="8" name="pole tekstowe 7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://www.kolposkopia.com/images/stories/Slajd1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8313" y="1544638"/>
            <a:ext cx="1819275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5" name="Picture 4" descr="http://www.kolposkopia.com/images/stories/E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555875" y="1535113"/>
            <a:ext cx="18097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6" name="Picture 6" descr="http://www.kolposkopia.com/images/stories/Slajd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59338" y="1535113"/>
            <a:ext cx="18097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8" descr="http://www.kolposkopia.com/images/stories/Slajd59.JPG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7164388" y="1535113"/>
            <a:ext cx="1809750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9" name="Picture 2" descr="http://www.kolposkopia.com/images/stories/Slajd14.JPG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95288" y="3860800"/>
            <a:ext cx="1828800" cy="1543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0" name="Picture 4" descr="http://www.kolposkopia.com/images/stories/Slajd124.JPG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2555875" y="3849688"/>
            <a:ext cx="1809750" cy="152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1" name="Picture 6" descr="http://www.kolposkopia.com/images/stories/Slajd60.JPG"/>
          <p:cNvPicPr>
            <a:picLocks noChangeAspect="1" noChangeArrowheads="1"/>
          </p:cNvPicPr>
          <p:nvPr/>
        </p:nvPicPr>
        <p:blipFill>
          <a:blip r:embed="rId7" cstate="print"/>
          <a:srcRect/>
          <a:stretch>
            <a:fillRect/>
          </a:stretch>
        </p:blipFill>
        <p:spPr bwMode="auto">
          <a:xfrm>
            <a:off x="4859338" y="3860800"/>
            <a:ext cx="181927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22" name="Picture 10" descr="http://www.kolposkopia.com/images/stories/Slajd91a.JPG"/>
          <p:cNvPicPr>
            <a:picLocks noChangeAspect="1" noChangeArrowheads="1"/>
          </p:cNvPicPr>
          <p:nvPr/>
        </p:nvPicPr>
        <p:blipFill>
          <a:blip r:embed="rId8" cstate="print"/>
          <a:srcRect/>
          <a:stretch>
            <a:fillRect/>
          </a:stretch>
        </p:blipFill>
        <p:spPr bwMode="auto">
          <a:xfrm>
            <a:off x="7092950" y="3860800"/>
            <a:ext cx="1838325" cy="1533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323" name="pole tekstowe 12"/>
          <p:cNvSpPr txBox="1">
            <a:spLocks noChangeArrowheads="1"/>
          </p:cNvSpPr>
          <p:nvPr/>
        </p:nvSpPr>
        <p:spPr bwMode="auto">
          <a:xfrm>
            <a:off x="611188" y="5589240"/>
            <a:ext cx="1352550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dirty="0"/>
              <a:t>Nadżerka</a:t>
            </a:r>
          </a:p>
          <a:p>
            <a:r>
              <a:rPr lang="pl-PL" dirty="0"/>
              <a:t>prawdziwa</a:t>
            </a:r>
          </a:p>
        </p:txBody>
      </p:sp>
      <p:sp>
        <p:nvSpPr>
          <p:cNvPr id="13324" name="pole tekstowe 15"/>
          <p:cNvSpPr txBox="1">
            <a:spLocks noChangeArrowheads="1"/>
          </p:cNvSpPr>
          <p:nvPr/>
        </p:nvSpPr>
        <p:spPr bwMode="auto">
          <a:xfrm>
            <a:off x="2843213" y="5661248"/>
            <a:ext cx="1296987" cy="369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dirty="0"/>
              <a:t>ektopia</a:t>
            </a:r>
          </a:p>
        </p:txBody>
      </p:sp>
      <p:sp>
        <p:nvSpPr>
          <p:cNvPr id="13325" name="pole tekstowe 16"/>
          <p:cNvSpPr txBox="1">
            <a:spLocks noChangeArrowheads="1"/>
          </p:cNvSpPr>
          <p:nvPr/>
        </p:nvSpPr>
        <p:spPr bwMode="auto">
          <a:xfrm>
            <a:off x="5219700" y="5517232"/>
            <a:ext cx="1044575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dirty="0"/>
              <a:t>Infekcja</a:t>
            </a:r>
          </a:p>
          <a:p>
            <a:r>
              <a:rPr lang="pl-PL" dirty="0"/>
              <a:t>HPV</a:t>
            </a:r>
          </a:p>
        </p:txBody>
      </p:sp>
      <p:sp>
        <p:nvSpPr>
          <p:cNvPr id="13326" name="pole tekstowe 17"/>
          <p:cNvSpPr txBox="1">
            <a:spLocks noChangeArrowheads="1"/>
          </p:cNvSpPr>
          <p:nvPr/>
        </p:nvSpPr>
        <p:spPr bwMode="auto">
          <a:xfrm>
            <a:off x="7236296" y="5591199"/>
            <a:ext cx="1890712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dirty="0"/>
              <a:t>Rak </a:t>
            </a:r>
          </a:p>
          <a:p>
            <a:r>
              <a:rPr lang="pl-PL" dirty="0"/>
              <a:t>przedinwazyjny</a:t>
            </a:r>
          </a:p>
        </p:txBody>
      </p:sp>
      <p:sp>
        <p:nvSpPr>
          <p:cNvPr id="15" name="pole tekstowe 14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8" name="Picture 2" descr="http://depts.washington.edu/nnptc/online_training/std_handbook/gallery/images/mucopurulentCervicit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92275" y="1484313"/>
            <a:ext cx="5981700" cy="3960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39" name="pole tekstowe 2"/>
          <p:cNvSpPr txBox="1">
            <a:spLocks noChangeArrowheads="1"/>
          </p:cNvSpPr>
          <p:nvPr/>
        </p:nvSpPr>
        <p:spPr bwMode="auto">
          <a:xfrm>
            <a:off x="2771775" y="5661248"/>
            <a:ext cx="36830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zapalenie - </a:t>
            </a:r>
            <a:r>
              <a:rPr lang="pl-PL" sz="2800" i="1" dirty="0" err="1"/>
              <a:t>cervicitis</a:t>
            </a:r>
            <a:endParaRPr lang="pl-PL" sz="2800" i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2" name="Symbol zastępczy zawartości 2"/>
          <p:cNvSpPr>
            <a:spLocks noGrp="1"/>
          </p:cNvSpPr>
          <p:nvPr>
            <p:ph idx="1"/>
          </p:nvPr>
        </p:nvSpPr>
        <p:spPr>
          <a:xfrm>
            <a:off x="457200" y="2431429"/>
            <a:ext cx="8229600" cy="4525963"/>
          </a:xfrm>
        </p:spPr>
        <p:txBody>
          <a:bodyPr>
            <a:normAutofit lnSpcReduction="10000"/>
          </a:bodyPr>
          <a:lstStyle/>
          <a:p>
            <a:r>
              <a:rPr lang="pl-PL" dirty="0" smtClean="0"/>
              <a:t>Bezobjawowe</a:t>
            </a:r>
          </a:p>
          <a:p>
            <a:r>
              <a:rPr lang="pl-PL" dirty="0" smtClean="0"/>
              <a:t>Objawy</a:t>
            </a:r>
          </a:p>
          <a:p>
            <a:pPr lvl="1"/>
            <a:r>
              <a:rPr lang="pl-PL" dirty="0" smtClean="0"/>
              <a:t>Duże ilości żółtej lub szarawej wydzieliny z pochwy, często  o nieprzyjemnym zapachu</a:t>
            </a:r>
          </a:p>
          <a:p>
            <a:pPr lvl="1"/>
            <a:r>
              <a:rPr lang="pl-PL" dirty="0" smtClean="0"/>
              <a:t>Częste i bolesne oddawanie moczu,</a:t>
            </a:r>
          </a:p>
          <a:p>
            <a:pPr lvl="1"/>
            <a:r>
              <a:rPr lang="pl-PL" dirty="0" smtClean="0"/>
              <a:t>Ból podczas stosunku,</a:t>
            </a:r>
          </a:p>
          <a:p>
            <a:pPr lvl="1"/>
            <a:r>
              <a:rPr lang="pl-PL" dirty="0" smtClean="0"/>
              <a:t>Krwawienie z pochwy po stosunku, między miesiączkami lub po przebytej menopauzie.</a:t>
            </a:r>
            <a:br>
              <a:rPr lang="pl-PL" dirty="0" smtClean="0"/>
            </a:br>
            <a:r>
              <a:rPr lang="pl-PL" dirty="0" smtClean="0"/>
              <a:t/>
            </a:r>
            <a:br>
              <a:rPr lang="pl-PL" dirty="0" smtClean="0"/>
            </a:br>
            <a:endParaRPr lang="pl-PL" dirty="0" smtClean="0"/>
          </a:p>
        </p:txBody>
      </p:sp>
      <p:sp>
        <p:nvSpPr>
          <p:cNvPr id="5" name="AutoShape 4"/>
          <p:cNvSpPr txBox="1">
            <a:spLocks noChangeArrowheads="1"/>
          </p:cNvSpPr>
          <p:nvPr/>
        </p:nvSpPr>
        <p:spPr bwMode="auto">
          <a:xfrm>
            <a:off x="1258888" y="1243980"/>
            <a:ext cx="6985000" cy="1104900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Zapalenie szyjki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6" name="Symbol zastępczy zawartości 2"/>
          <p:cNvSpPr>
            <a:spLocks noGrp="1"/>
          </p:cNvSpPr>
          <p:nvPr>
            <p:ph idx="1"/>
          </p:nvPr>
        </p:nvSpPr>
        <p:spPr>
          <a:xfrm>
            <a:off x="468312" y="2063452"/>
            <a:ext cx="8675688" cy="4533900"/>
          </a:xfrm>
        </p:spPr>
        <p:txBody>
          <a:bodyPr>
            <a:normAutofit lnSpcReduction="10000"/>
          </a:bodyPr>
          <a:lstStyle/>
          <a:p>
            <a:r>
              <a:rPr lang="pl-PL" u="sng" dirty="0" smtClean="0"/>
              <a:t>Choroby przenoszone drogą płciową</a:t>
            </a:r>
            <a:r>
              <a:rPr lang="pl-PL" dirty="0" smtClean="0"/>
              <a:t>. (rzeżączka, </a:t>
            </a:r>
            <a:r>
              <a:rPr lang="pl-PL" dirty="0" err="1" smtClean="0"/>
              <a:t>chlamydia</a:t>
            </a:r>
            <a:r>
              <a:rPr lang="pl-PL" dirty="0" smtClean="0"/>
              <a:t> i opryszczka narządów płciowych)</a:t>
            </a:r>
          </a:p>
          <a:p>
            <a:r>
              <a:rPr lang="pl-PL" u="sng" dirty="0" smtClean="0"/>
              <a:t>Reakcje alergiczne </a:t>
            </a:r>
            <a:r>
              <a:rPr lang="pl-PL" dirty="0" smtClean="0"/>
              <a:t>– (tabletki antykoncepcyjne, środki plemnikobójcze oraz lateks w prezerwatywach) </a:t>
            </a:r>
          </a:p>
          <a:p>
            <a:r>
              <a:rPr lang="pl-PL" dirty="0" smtClean="0"/>
              <a:t>Zbyt duża ilość </a:t>
            </a:r>
            <a:r>
              <a:rPr lang="pl-PL" b="1" dirty="0" smtClean="0"/>
              <a:t>bakterii</a:t>
            </a:r>
            <a:r>
              <a:rPr lang="pl-PL" dirty="0" smtClean="0"/>
              <a:t> w pochwie. </a:t>
            </a:r>
            <a:r>
              <a:rPr lang="pl-PL" u="sng" dirty="0" smtClean="0"/>
              <a:t>Przerost naturalnych bakterii, </a:t>
            </a:r>
            <a:r>
              <a:rPr lang="pl-PL" dirty="0" smtClean="0"/>
              <a:t>które znajdują się w pochwie może prowadzić do zapalenia szyjki macicy.</a:t>
            </a:r>
          </a:p>
          <a:p>
            <a:endParaRPr lang="pl-PL" dirty="0" smtClean="0"/>
          </a:p>
        </p:txBody>
      </p:sp>
      <p:sp>
        <p:nvSpPr>
          <p:cNvPr id="4" name="AutoShape 4"/>
          <p:cNvSpPr txBox="1">
            <a:spLocks noChangeArrowheads="1"/>
          </p:cNvSpPr>
          <p:nvPr/>
        </p:nvSpPr>
        <p:spPr bwMode="auto">
          <a:xfrm>
            <a:off x="1116013" y="1268214"/>
            <a:ext cx="6985000" cy="936650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Zapalenie </a:t>
            </a:r>
            <a:r>
              <a:rPr lang="pl-PL" sz="4000" kern="0" dirty="0" smtClean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szyjki - etiologia </a:t>
            </a:r>
            <a:endParaRPr lang="pl-PL" sz="4000" kern="0" dirty="0">
              <a:solidFill>
                <a:srgbClr val="FFFF00"/>
              </a:solidFill>
              <a:latin typeface="+mj-lt"/>
              <a:ea typeface="+mj-ea"/>
              <a:cs typeface="Times New Roman" pitchFamily="18" charset="0"/>
            </a:endParaRP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screening.iarc.fr/viavilies/sfig2-3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720" y="1268760"/>
            <a:ext cx="4753198" cy="4383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7411" name="pole tekstowe 2"/>
          <p:cNvSpPr txBox="1">
            <a:spLocks noChangeArrowheads="1"/>
          </p:cNvSpPr>
          <p:nvPr/>
        </p:nvSpPr>
        <p:spPr bwMode="auto">
          <a:xfrm>
            <a:off x="3132138" y="5661248"/>
            <a:ext cx="3021012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torbiele </a:t>
            </a:r>
            <a:r>
              <a:rPr lang="pl-PL" sz="2800" dirty="0" err="1"/>
              <a:t>Nabotha</a:t>
            </a:r>
            <a:endParaRPr lang="pl-PL" sz="28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Symbol zastępczy zawartości 2"/>
          <p:cNvSpPr>
            <a:spLocks noGrp="1"/>
          </p:cNvSpPr>
          <p:nvPr>
            <p:ph idx="1"/>
          </p:nvPr>
        </p:nvSpPr>
        <p:spPr>
          <a:xfrm>
            <a:off x="468313" y="2927548"/>
            <a:ext cx="8229600" cy="4533900"/>
          </a:xfrm>
        </p:spPr>
        <p:txBody>
          <a:bodyPr/>
          <a:lstStyle/>
          <a:p>
            <a:pPr>
              <a:buFont typeface="Wingdings" pitchFamily="2" charset="2"/>
              <a:buChar char="Ø"/>
            </a:pPr>
            <a:r>
              <a:rPr lang="pl-PL" dirty="0" smtClean="0"/>
              <a:t>Torbiele retencyjne (zastoinowe)</a:t>
            </a:r>
          </a:p>
          <a:p>
            <a:pPr>
              <a:buFont typeface="Wingdings" pitchFamily="2" charset="2"/>
              <a:buChar char="Ø"/>
            </a:pPr>
            <a:endParaRPr lang="pl-PL" dirty="0" smtClean="0"/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Utworzone </a:t>
            </a:r>
            <a:r>
              <a:rPr lang="pl-PL" b="1" dirty="0" smtClean="0">
                <a:solidFill>
                  <a:srgbClr val="FFFF00"/>
                </a:solidFill>
              </a:rPr>
              <a:t>wskutek zamknięcia ujścia gruczołów produkujących śluz </a:t>
            </a:r>
            <a:r>
              <a:rPr lang="pl-PL" dirty="0" smtClean="0"/>
              <a:t>przez nabłonek płaski </a:t>
            </a:r>
            <a:r>
              <a:rPr lang="pl-PL" dirty="0" err="1" smtClean="0"/>
              <a:t>napełzający</a:t>
            </a:r>
            <a:r>
              <a:rPr lang="pl-PL" dirty="0" smtClean="0"/>
              <a:t> na gojącą się nadżerkę (ektopię gruczołową)</a:t>
            </a:r>
          </a:p>
        </p:txBody>
      </p:sp>
      <p:sp>
        <p:nvSpPr>
          <p:cNvPr id="4" name="AutoShape 4"/>
          <p:cNvSpPr txBox="1">
            <a:spLocks noChangeArrowheads="1"/>
          </p:cNvSpPr>
          <p:nvPr/>
        </p:nvSpPr>
        <p:spPr bwMode="auto">
          <a:xfrm>
            <a:off x="1258888" y="1387996"/>
            <a:ext cx="6985000" cy="1104900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Torbiele </a:t>
            </a:r>
            <a:r>
              <a:rPr lang="pl-PL" sz="4000" kern="0" dirty="0" err="1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Nabotha</a:t>
            </a: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 </a:t>
            </a:r>
          </a:p>
        </p:txBody>
      </p:sp>
      <p:sp>
        <p:nvSpPr>
          <p:cNvPr id="5" name="pole tekstowe 4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9458" name="Picture 2" descr="http://www.ecogin.it/images/naboth%20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558131"/>
            <a:ext cx="5568950" cy="4175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459" name="pole tekstowe 2"/>
          <p:cNvSpPr txBox="1">
            <a:spLocks noChangeArrowheads="1"/>
          </p:cNvSpPr>
          <p:nvPr/>
        </p:nvSpPr>
        <p:spPr bwMode="auto">
          <a:xfrm>
            <a:off x="2916238" y="5733256"/>
            <a:ext cx="30210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torbiele </a:t>
            </a:r>
            <a:r>
              <a:rPr lang="pl-PL" sz="2800" dirty="0" err="1"/>
              <a:t>Nabotha</a:t>
            </a:r>
            <a:endParaRPr lang="pl-PL" sz="28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48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413669"/>
            <a:ext cx="5303838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pole tekstowe 2"/>
          <p:cNvSpPr txBox="1">
            <a:spLocks noChangeArrowheads="1"/>
          </p:cNvSpPr>
          <p:nvPr/>
        </p:nvSpPr>
        <p:spPr bwMode="auto">
          <a:xfrm>
            <a:off x="2949674" y="5733256"/>
            <a:ext cx="36385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 err="1"/>
              <a:t>Endometrioza</a:t>
            </a:r>
            <a:r>
              <a:rPr lang="pl-PL" sz="2800" dirty="0"/>
              <a:t> szyjki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Symbol zastępczy zawartości 2"/>
          <p:cNvSpPr>
            <a:spLocks noGrp="1"/>
          </p:cNvSpPr>
          <p:nvPr>
            <p:ph idx="1"/>
          </p:nvPr>
        </p:nvSpPr>
        <p:spPr>
          <a:xfrm>
            <a:off x="914400" y="2495500"/>
            <a:ext cx="8229600" cy="4533900"/>
          </a:xfrm>
        </p:spPr>
        <p:txBody>
          <a:bodyPr>
            <a:noAutofit/>
          </a:bodyPr>
          <a:lstStyle/>
          <a:p>
            <a:pPr>
              <a:lnSpc>
                <a:spcPts val="2800"/>
              </a:lnSpc>
            </a:pPr>
            <a:r>
              <a:rPr lang="pl-PL" dirty="0" smtClean="0"/>
              <a:t>zapalenie</a:t>
            </a:r>
          </a:p>
          <a:p>
            <a:pPr>
              <a:lnSpc>
                <a:spcPts val="2800"/>
              </a:lnSpc>
            </a:pPr>
            <a:r>
              <a:rPr lang="pl-PL" dirty="0" smtClean="0"/>
              <a:t>nadżerka</a:t>
            </a:r>
          </a:p>
          <a:p>
            <a:pPr>
              <a:lnSpc>
                <a:spcPts val="2800"/>
              </a:lnSpc>
            </a:pPr>
            <a:r>
              <a:rPr lang="pl-PL" dirty="0" smtClean="0"/>
              <a:t>polip</a:t>
            </a:r>
          </a:p>
          <a:p>
            <a:pPr>
              <a:lnSpc>
                <a:spcPts val="2800"/>
              </a:lnSpc>
            </a:pPr>
            <a:r>
              <a:rPr lang="pl-PL" dirty="0" err="1" smtClean="0"/>
              <a:t>endometrioza</a:t>
            </a:r>
            <a:endParaRPr lang="pl-PL" dirty="0" smtClean="0"/>
          </a:p>
          <a:p>
            <a:pPr>
              <a:lnSpc>
                <a:spcPts val="2800"/>
              </a:lnSpc>
            </a:pPr>
            <a:r>
              <a:rPr lang="pl-PL" dirty="0" smtClean="0"/>
              <a:t>Infekcja HPV</a:t>
            </a:r>
          </a:p>
          <a:p>
            <a:pPr>
              <a:lnSpc>
                <a:spcPts val="2800"/>
              </a:lnSpc>
            </a:pPr>
            <a:r>
              <a:rPr lang="pl-PL" dirty="0" smtClean="0"/>
              <a:t>dysplazja</a:t>
            </a:r>
          </a:p>
          <a:p>
            <a:pPr>
              <a:lnSpc>
                <a:spcPts val="2800"/>
              </a:lnSpc>
            </a:pPr>
            <a:r>
              <a:rPr lang="pl-PL" dirty="0" smtClean="0"/>
              <a:t>rak</a:t>
            </a:r>
          </a:p>
          <a:p>
            <a:pPr>
              <a:lnSpc>
                <a:spcPts val="2800"/>
              </a:lnSpc>
            </a:pPr>
            <a:r>
              <a:rPr lang="pl-PL" dirty="0" smtClean="0"/>
              <a:t>zaburzenia statyki</a:t>
            </a:r>
          </a:p>
        </p:txBody>
      </p:sp>
      <p:sp>
        <p:nvSpPr>
          <p:cNvPr id="3075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251520" y="1268760"/>
            <a:ext cx="8569325" cy="1104900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/>
          <a:lstStyle/>
          <a:p>
            <a:pPr eaLnBrk="1" hangingPunct="1"/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Stany patologiczne szyjki macicy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27462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269206"/>
            <a:ext cx="56959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pole tekstowe 2"/>
          <p:cNvSpPr txBox="1">
            <a:spLocks noChangeArrowheads="1"/>
          </p:cNvSpPr>
          <p:nvPr/>
        </p:nvSpPr>
        <p:spPr bwMode="auto">
          <a:xfrm>
            <a:off x="3373289" y="5805264"/>
            <a:ext cx="2782887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Mięśniak szyjki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813" y="1341438"/>
            <a:ext cx="6696075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2531" name="pole tekstowe 2"/>
          <p:cNvSpPr txBox="1">
            <a:spLocks noChangeArrowheads="1"/>
          </p:cNvSpPr>
          <p:nvPr/>
        </p:nvSpPr>
        <p:spPr bwMode="auto">
          <a:xfrm>
            <a:off x="2987675" y="5733256"/>
            <a:ext cx="37623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Mięśniak rodzący się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547664" y="1413276"/>
            <a:ext cx="5952455" cy="44636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pole tekstowe 2"/>
          <p:cNvSpPr txBox="1">
            <a:spLocks noChangeArrowheads="1"/>
          </p:cNvSpPr>
          <p:nvPr/>
        </p:nvSpPr>
        <p:spPr bwMode="auto">
          <a:xfrm>
            <a:off x="3344143" y="5805264"/>
            <a:ext cx="27400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Polip szyjkowy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7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11760" y="1340768"/>
            <a:ext cx="4729262" cy="439769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pole tekstowe 2"/>
          <p:cNvSpPr txBox="1">
            <a:spLocks noChangeArrowheads="1"/>
          </p:cNvSpPr>
          <p:nvPr/>
        </p:nvSpPr>
        <p:spPr bwMode="auto">
          <a:xfrm>
            <a:off x="3200946" y="5733256"/>
            <a:ext cx="32432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Rak szyjki macicy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 txBox="1">
            <a:spLocks noChangeArrowheads="1"/>
          </p:cNvSpPr>
          <p:nvPr/>
        </p:nvSpPr>
        <p:spPr bwMode="auto">
          <a:xfrm>
            <a:off x="1331913" y="2060575"/>
            <a:ext cx="6911975" cy="2089150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Wady rozwojowe </a:t>
            </a:r>
          </a:p>
          <a:p>
            <a:pPr algn="ctr">
              <a:defRPr/>
            </a:pP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macicy i szyjki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6626" name="Picture 2" descr="http://2.bp.blogspot.com/_Q6oEj0cWDOA/SNpdAAaZo1I/AAAAAAAAAOQ/zVZsRpSp878/s400/p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840" y="1628800"/>
            <a:ext cx="3583798" cy="44663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6627" name="pole tekstowe 2"/>
          <p:cNvSpPr txBox="1">
            <a:spLocks noChangeArrowheads="1"/>
          </p:cNvSpPr>
          <p:nvPr/>
        </p:nvSpPr>
        <p:spPr bwMode="auto">
          <a:xfrm>
            <a:off x="0" y="2348880"/>
            <a:ext cx="37274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Wady macicy i szyjki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563888" y="1412776"/>
            <a:ext cx="4364012" cy="473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7651" name="pole tekstowe 2"/>
          <p:cNvSpPr txBox="1">
            <a:spLocks noChangeArrowheads="1"/>
          </p:cNvSpPr>
          <p:nvPr/>
        </p:nvSpPr>
        <p:spPr bwMode="auto">
          <a:xfrm>
            <a:off x="179512" y="1844824"/>
            <a:ext cx="3727450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Wady macicy i szyjki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867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0238" y="1404938"/>
            <a:ext cx="5551487" cy="4206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ole tekstowe 2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8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688" y="1340768"/>
            <a:ext cx="5761037" cy="431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9699" name="pole tekstowe 2"/>
          <p:cNvSpPr txBox="1">
            <a:spLocks noChangeArrowheads="1"/>
          </p:cNvSpPr>
          <p:nvPr/>
        </p:nvSpPr>
        <p:spPr bwMode="auto">
          <a:xfrm>
            <a:off x="3050629" y="5661248"/>
            <a:ext cx="42576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Macica dwurożna - USG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 txBox="1">
            <a:spLocks noChangeArrowheads="1"/>
          </p:cNvSpPr>
          <p:nvPr/>
        </p:nvSpPr>
        <p:spPr bwMode="auto">
          <a:xfrm>
            <a:off x="1331913" y="1987922"/>
            <a:ext cx="6911975" cy="2089150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Zabiegi na szyjce</a:t>
            </a:r>
          </a:p>
          <a:p>
            <a:pPr algn="ctr">
              <a:defRPr/>
            </a:pP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macicy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Symbol zastępczy zawartości 4"/>
          <p:cNvSpPr>
            <a:spLocks noGrp="1"/>
          </p:cNvSpPr>
          <p:nvPr>
            <p:ph idx="1"/>
          </p:nvPr>
        </p:nvSpPr>
        <p:spPr>
          <a:xfrm>
            <a:off x="457200" y="2143397"/>
            <a:ext cx="8229600" cy="4525963"/>
          </a:xfrm>
        </p:spPr>
        <p:txBody>
          <a:bodyPr>
            <a:normAutofit fontScale="92500" lnSpcReduction="20000"/>
          </a:bodyPr>
          <a:lstStyle/>
          <a:p>
            <a:pPr>
              <a:buFont typeface="Wingdings" pitchFamily="2" charset="2"/>
              <a:buNone/>
            </a:pPr>
            <a:r>
              <a:rPr lang="pl-PL" dirty="0" smtClean="0"/>
              <a:t>Jest to </a:t>
            </a:r>
            <a:r>
              <a:rPr lang="pl-PL" u="sng" dirty="0" smtClean="0"/>
              <a:t>ubytek nabłonka </a:t>
            </a:r>
            <a:r>
              <a:rPr lang="pl-PL" dirty="0" smtClean="0"/>
              <a:t>pokrywającego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szyjkę macicy.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Występuje stosunkowo rzadko</a:t>
            </a:r>
          </a:p>
          <a:p>
            <a:pPr>
              <a:buFont typeface="Wingdings" pitchFamily="2" charset="2"/>
              <a:buNone/>
            </a:pPr>
            <a:r>
              <a:rPr lang="pl-PL" b="1" dirty="0" smtClean="0">
                <a:solidFill>
                  <a:srgbClr val="FFFF00"/>
                </a:solidFill>
              </a:rPr>
              <a:t>Przyczyny: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 przewlekły stan zapalny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stan </a:t>
            </a:r>
            <a:r>
              <a:rPr lang="pl-PL" dirty="0" err="1" smtClean="0"/>
              <a:t>przednowotworowy</a:t>
            </a:r>
            <a:endParaRPr lang="pl-PL" dirty="0" smtClean="0"/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 nowotwór szyjki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urazy mechaniczne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stany </a:t>
            </a:r>
            <a:r>
              <a:rPr lang="pl-PL" dirty="0" err="1" smtClean="0"/>
              <a:t>niedoboboru</a:t>
            </a:r>
            <a:r>
              <a:rPr lang="pl-PL" dirty="0" smtClean="0"/>
              <a:t> estrogenów</a:t>
            </a:r>
          </a:p>
        </p:txBody>
      </p:sp>
      <p:sp>
        <p:nvSpPr>
          <p:cNvPr id="4099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1547813" y="1268760"/>
            <a:ext cx="6408737" cy="960884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/>
          <a:lstStyle/>
          <a:p>
            <a:pPr eaLnBrk="1" hangingPunct="1"/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Nadżerka prawdziwa </a:t>
            </a:r>
          </a:p>
        </p:txBody>
      </p:sp>
      <p:pic>
        <p:nvPicPr>
          <p:cNvPr id="4100" name="Picture 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588125" y="4149725"/>
            <a:ext cx="2381250" cy="1790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pole tekstowe 4"/>
          <p:cNvSpPr txBox="1"/>
          <p:nvPr/>
        </p:nvSpPr>
        <p:spPr>
          <a:xfrm>
            <a:off x="31976" y="-27384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6" name="Picture 2" descr="http://www.mercydesmoines.org/health_questions/graphics/images/en/171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619672" y="1269330"/>
            <a:ext cx="5851525" cy="4679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7" name="pole tekstowe 2"/>
          <p:cNvSpPr txBox="1">
            <a:spLocks noChangeArrowheads="1"/>
          </p:cNvSpPr>
          <p:nvPr/>
        </p:nvSpPr>
        <p:spPr bwMode="auto">
          <a:xfrm>
            <a:off x="3960416" y="5805264"/>
            <a:ext cx="176371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cytologia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://knappbrosentertainment.com/wp-content/uploads/2011/08/colposcopy-biopsy-side-effect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268413"/>
            <a:ext cx="5670550" cy="4537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1" name="pole tekstowe 2"/>
          <p:cNvSpPr txBox="1">
            <a:spLocks noChangeArrowheads="1"/>
          </p:cNvSpPr>
          <p:nvPr/>
        </p:nvSpPr>
        <p:spPr bwMode="auto">
          <a:xfrm>
            <a:off x="2986434" y="5733256"/>
            <a:ext cx="4033838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Wycinki z tarczy szyjki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3794" name="Picture 2" descr="http://www.atlasofpelvicsurgery.com/5Uterus/1DilatationandCurettage/chap5sec1images/chap5sec1image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484438" y="1333847"/>
            <a:ext cx="4391025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3795" name="pole tekstowe 2"/>
          <p:cNvSpPr txBox="1">
            <a:spLocks noChangeArrowheads="1"/>
          </p:cNvSpPr>
          <p:nvPr/>
        </p:nvSpPr>
        <p:spPr bwMode="auto">
          <a:xfrm>
            <a:off x="2931765" y="5805264"/>
            <a:ext cx="38004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Abrazja kanału szyjki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4818" name="Picture 2" descr="http://www.nlm.nih.gov/medlineplus/ency/images/ency/fullsize/1704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341214"/>
            <a:ext cx="5580062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4819" name="pole tekstowe 2"/>
          <p:cNvSpPr txBox="1">
            <a:spLocks noChangeArrowheads="1"/>
          </p:cNvSpPr>
          <p:nvPr/>
        </p:nvSpPr>
        <p:spPr bwMode="auto">
          <a:xfrm>
            <a:off x="3635375" y="5733256"/>
            <a:ext cx="228282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 err="1"/>
              <a:t>kolposkopia</a:t>
            </a:r>
            <a:endParaRPr lang="pl-PL" sz="28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http://www.fitsugar.com/files/health/centers/graphics/images/en/17040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51050" y="1269776"/>
            <a:ext cx="5670550" cy="4535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5843" name="pole tekstowe 2"/>
          <p:cNvSpPr txBox="1">
            <a:spLocks noChangeArrowheads="1"/>
          </p:cNvSpPr>
          <p:nvPr/>
        </p:nvSpPr>
        <p:spPr bwMode="auto">
          <a:xfrm>
            <a:off x="3137371" y="5805264"/>
            <a:ext cx="40989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Konizacja chirurgiczna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6" name="Picture 2" descr="http://my.clevelandclinic.org/PublishingImages/HIC/hic-leep-procedure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7744" y="1389864"/>
            <a:ext cx="5082828" cy="455941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67" name="pole tekstowe 2"/>
          <p:cNvSpPr txBox="1">
            <a:spLocks noChangeArrowheads="1"/>
          </p:cNvSpPr>
          <p:nvPr/>
        </p:nvSpPr>
        <p:spPr bwMode="auto">
          <a:xfrm>
            <a:off x="3421608" y="5805264"/>
            <a:ext cx="30226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 err="1"/>
              <a:t>Elektrokonizacja</a:t>
            </a:r>
            <a:endParaRPr lang="pl-PL" sz="28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90" name="Picture 2" descr="http://www.atlasofpelvicsurgery.com/5Uterus/8ManchesterOperation/chap5sec8images/chap5sec8image1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99792" y="1271488"/>
            <a:ext cx="3888780" cy="458079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7891" name="pole tekstowe 2"/>
          <p:cNvSpPr txBox="1">
            <a:spLocks noChangeArrowheads="1"/>
          </p:cNvSpPr>
          <p:nvPr/>
        </p:nvSpPr>
        <p:spPr bwMode="auto">
          <a:xfrm>
            <a:off x="2887117" y="5805264"/>
            <a:ext cx="44211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Amputacja szyjki macicy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AutoShape 4"/>
          <p:cNvSpPr txBox="1">
            <a:spLocks noChangeArrowheads="1"/>
          </p:cNvSpPr>
          <p:nvPr/>
        </p:nvSpPr>
        <p:spPr bwMode="auto">
          <a:xfrm>
            <a:off x="1331913" y="1844675"/>
            <a:ext cx="6911975" cy="2089150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  <a:miter lim="800000"/>
            <a:headEnd/>
            <a:tailEnd/>
          </a:ln>
        </p:spPr>
        <p:txBody>
          <a:bodyPr anchor="ctr"/>
          <a:lstStyle/>
          <a:p>
            <a:pPr algn="ctr">
              <a:defRPr/>
            </a:pP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Stany patologiczne </a:t>
            </a:r>
          </a:p>
          <a:p>
            <a:pPr algn="ctr">
              <a:defRPr/>
            </a:pPr>
            <a:r>
              <a:rPr lang="pl-PL" sz="4000" kern="0" dirty="0">
                <a:solidFill>
                  <a:srgbClr val="FFFF00"/>
                </a:solidFill>
                <a:latin typeface="+mj-lt"/>
                <a:ea typeface="+mj-ea"/>
                <a:cs typeface="Times New Roman" pitchFamily="18" charset="0"/>
              </a:rPr>
              <a:t>pochwy i sromu</a:t>
            </a:r>
          </a:p>
        </p:txBody>
      </p:sp>
      <p:sp>
        <p:nvSpPr>
          <p:cNvPr id="3" name="pole tekstowe 2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 descr="A-Streptokokken-Vulvitis und Kolpitis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771800" y="1340768"/>
            <a:ext cx="3889102" cy="43912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9939" name="pole tekstowe 2"/>
          <p:cNvSpPr txBox="1">
            <a:spLocks noChangeArrowheads="1"/>
          </p:cNvSpPr>
          <p:nvPr/>
        </p:nvSpPr>
        <p:spPr bwMode="auto">
          <a:xfrm>
            <a:off x="2809007" y="5733256"/>
            <a:ext cx="485933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Zapalenie pochwy </a:t>
            </a:r>
            <a:r>
              <a:rPr lang="pl-PL" sz="2800" i="1" dirty="0"/>
              <a:t>- </a:t>
            </a:r>
            <a:r>
              <a:rPr lang="pl-PL" sz="2800" i="1" dirty="0" err="1"/>
              <a:t>kolpitis</a:t>
            </a:r>
            <a:endParaRPr lang="pl-PL" sz="2800" i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59832" y="1484784"/>
            <a:ext cx="6032589" cy="452866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0963" name="pole tekstowe 2"/>
          <p:cNvSpPr txBox="1">
            <a:spLocks noChangeArrowheads="1"/>
          </p:cNvSpPr>
          <p:nvPr/>
        </p:nvSpPr>
        <p:spPr bwMode="auto">
          <a:xfrm>
            <a:off x="35496" y="3141663"/>
            <a:ext cx="33797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Przegroda pochwy</a:t>
            </a:r>
            <a:endParaRPr lang="pl-PL" sz="2800" i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238250" y="1233488"/>
            <a:ext cx="6667500" cy="439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pole tekstowe 2"/>
          <p:cNvSpPr txBox="1">
            <a:spLocks noChangeArrowheads="1"/>
          </p:cNvSpPr>
          <p:nvPr/>
        </p:nvSpPr>
        <p:spPr bwMode="auto">
          <a:xfrm>
            <a:off x="3563938" y="5661248"/>
            <a:ext cx="2087562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pl-PL" sz="2800" dirty="0"/>
              <a:t>nadżerka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27462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441673"/>
            <a:ext cx="6345237" cy="42195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1987" name="pole tekstowe 2"/>
          <p:cNvSpPr txBox="1">
            <a:spLocks noChangeArrowheads="1"/>
          </p:cNvSpPr>
          <p:nvPr/>
        </p:nvSpPr>
        <p:spPr bwMode="auto">
          <a:xfrm>
            <a:off x="3314228" y="5661248"/>
            <a:ext cx="3201988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Agenezja pochwy</a:t>
            </a:r>
            <a:endParaRPr lang="pl-PL" sz="2800" i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413545"/>
            <a:ext cx="6724650" cy="4103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3011" name="pole tekstowe 2"/>
          <p:cNvSpPr txBox="1">
            <a:spLocks noChangeArrowheads="1"/>
          </p:cNvSpPr>
          <p:nvPr/>
        </p:nvSpPr>
        <p:spPr bwMode="auto">
          <a:xfrm>
            <a:off x="2627313" y="5589240"/>
            <a:ext cx="5102225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Zarośnięcie (atrezja) pochwy</a:t>
            </a:r>
            <a:endParaRPr lang="pl-PL" sz="2800" i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4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57325" y="1324322"/>
            <a:ext cx="6229350" cy="45529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4035" name="pole tekstowe 2"/>
          <p:cNvSpPr txBox="1">
            <a:spLocks noChangeArrowheads="1"/>
          </p:cNvSpPr>
          <p:nvPr/>
        </p:nvSpPr>
        <p:spPr bwMode="auto">
          <a:xfrm>
            <a:off x="3585319" y="5805264"/>
            <a:ext cx="22828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Rak pochwy</a:t>
            </a:r>
            <a:endParaRPr lang="pl-PL" sz="2800" i="1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http://pictures.doccheck.com/photos/2/3/621456364244db7_m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76375" y="1341438"/>
            <a:ext cx="6486525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5059" name="pole tekstowe 2"/>
          <p:cNvSpPr txBox="1">
            <a:spLocks noChangeArrowheads="1"/>
          </p:cNvSpPr>
          <p:nvPr/>
        </p:nvSpPr>
        <p:spPr bwMode="auto">
          <a:xfrm>
            <a:off x="3227040" y="5733256"/>
            <a:ext cx="3505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Kłykciny kończyste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2" name="Picture 2" descr="http://pathwiki.pbworks.com/f/1148239952/FG%201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196975"/>
            <a:ext cx="6697663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6083" name="pole tekstowe 2"/>
          <p:cNvSpPr txBox="1">
            <a:spLocks noChangeArrowheads="1"/>
          </p:cNvSpPr>
          <p:nvPr/>
        </p:nvSpPr>
        <p:spPr bwMode="auto">
          <a:xfrm>
            <a:off x="3155032" y="5733256"/>
            <a:ext cx="35052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Kłykciny kończyste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http://www.elsevierimages.com/images/vpv/000/000/037/37016-0550x047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268538" y="765175"/>
            <a:ext cx="4464050" cy="5175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7107" name="pole tekstowe 2"/>
          <p:cNvSpPr txBox="1">
            <a:spLocks noChangeArrowheads="1"/>
          </p:cNvSpPr>
          <p:nvPr/>
        </p:nvSpPr>
        <p:spPr bwMode="auto">
          <a:xfrm>
            <a:off x="2503512" y="5805264"/>
            <a:ext cx="487680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Ropień gruczołu </a:t>
            </a:r>
            <a:r>
              <a:rPr lang="pl-PL" sz="2800" dirty="0" err="1"/>
              <a:t>Bartholina</a:t>
            </a:r>
            <a:endParaRPr lang="pl-PL" sz="2800" dirty="0"/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8130" name="Picture 4" descr="http://ancientayurved.com/images/Vulvitis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31691" y="1340768"/>
            <a:ext cx="2880469" cy="46571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8131" name="pole tekstowe 3"/>
          <p:cNvSpPr txBox="1">
            <a:spLocks noChangeArrowheads="1"/>
          </p:cNvSpPr>
          <p:nvPr/>
        </p:nvSpPr>
        <p:spPr bwMode="auto">
          <a:xfrm>
            <a:off x="323528" y="3068960"/>
            <a:ext cx="304165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Zapalenie sromu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9154" name="Picture 2" descr="http://www.dermis.net/bilder/CD194/550px/img0122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419872" y="1498088"/>
            <a:ext cx="3180953" cy="4451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49155" name="pole tekstowe 2"/>
          <p:cNvSpPr txBox="1">
            <a:spLocks noChangeArrowheads="1"/>
          </p:cNvSpPr>
          <p:nvPr/>
        </p:nvSpPr>
        <p:spPr bwMode="auto">
          <a:xfrm>
            <a:off x="251520" y="2636912"/>
            <a:ext cx="2903615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Liszaj </a:t>
            </a:r>
            <a:r>
              <a:rPr lang="pl-PL" sz="2800" dirty="0" err="1" smtClean="0"/>
              <a:t>twardzinowy</a:t>
            </a:r>
            <a:endParaRPr lang="pl-PL" sz="2800" dirty="0" smtClean="0"/>
          </a:p>
          <a:p>
            <a:r>
              <a:rPr lang="pl-PL" sz="2800" dirty="0" smtClean="0"/>
              <a:t> </a:t>
            </a:r>
            <a:r>
              <a:rPr lang="pl-PL" sz="2800" dirty="0"/>
              <a:t>sromu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http://dermimages.med.jhmi.edu/images/lsa_2_020423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340768"/>
            <a:ext cx="5976937" cy="4487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0179" name="pole tekstowe 2"/>
          <p:cNvSpPr txBox="1">
            <a:spLocks noChangeArrowheads="1"/>
          </p:cNvSpPr>
          <p:nvPr/>
        </p:nvSpPr>
        <p:spPr bwMode="auto">
          <a:xfrm>
            <a:off x="3348038" y="5733256"/>
            <a:ext cx="25415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Atrofia sromu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341438"/>
            <a:ext cx="5924550" cy="43195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03" name="pole tekstowe 2"/>
          <p:cNvSpPr txBox="1">
            <a:spLocks noChangeArrowheads="1"/>
          </p:cNvSpPr>
          <p:nvPr/>
        </p:nvSpPr>
        <p:spPr bwMode="auto">
          <a:xfrm>
            <a:off x="2011437" y="5733256"/>
            <a:ext cx="6376987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VIN (</a:t>
            </a:r>
            <a:r>
              <a:rPr lang="pl-PL" sz="2800" dirty="0" err="1"/>
              <a:t>vulvar</a:t>
            </a:r>
            <a:r>
              <a:rPr lang="pl-PL" sz="2800" dirty="0"/>
              <a:t> </a:t>
            </a:r>
            <a:r>
              <a:rPr lang="pl-PL" sz="2800" dirty="0" err="1"/>
              <a:t>intraepithelial</a:t>
            </a:r>
            <a:r>
              <a:rPr lang="pl-PL" sz="2800" dirty="0"/>
              <a:t> </a:t>
            </a:r>
            <a:r>
              <a:rPr lang="pl-PL" sz="2800" dirty="0" err="1"/>
              <a:t>neoplasia</a:t>
            </a:r>
            <a:r>
              <a:rPr lang="pl-PL" sz="2800" dirty="0"/>
              <a:t>)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Symbol zastępczy zawartości 2"/>
          <p:cNvSpPr>
            <a:spLocks noGrp="1"/>
          </p:cNvSpPr>
          <p:nvPr>
            <p:ph idx="1"/>
          </p:nvPr>
        </p:nvSpPr>
        <p:spPr>
          <a:xfrm>
            <a:off x="611188" y="2351484"/>
            <a:ext cx="8229600" cy="4533900"/>
          </a:xfrm>
        </p:spPr>
        <p:txBody>
          <a:bodyPr>
            <a:normAutofit fontScale="92500"/>
          </a:bodyPr>
          <a:lstStyle/>
          <a:p>
            <a:pPr>
              <a:lnSpc>
                <a:spcPts val="4600"/>
              </a:lnSpc>
            </a:pPr>
            <a:r>
              <a:rPr lang="pl-PL" dirty="0" err="1" smtClean="0"/>
              <a:t>Kolposkopia</a:t>
            </a:r>
            <a:endParaRPr lang="pl-PL" dirty="0" smtClean="0"/>
          </a:p>
          <a:p>
            <a:pPr>
              <a:lnSpc>
                <a:spcPts val="4600"/>
              </a:lnSpc>
            </a:pPr>
            <a:r>
              <a:rPr lang="pl-PL" dirty="0" smtClean="0"/>
              <a:t>Leczenie stanu zapalnego</a:t>
            </a:r>
          </a:p>
          <a:p>
            <a:pPr>
              <a:lnSpc>
                <a:spcPts val="4600"/>
              </a:lnSpc>
            </a:pPr>
            <a:r>
              <a:rPr lang="pl-PL" dirty="0" smtClean="0"/>
              <a:t>Przywrócenie prawidłowej biologii pochwy</a:t>
            </a:r>
          </a:p>
          <a:p>
            <a:pPr>
              <a:lnSpc>
                <a:spcPts val="4600"/>
              </a:lnSpc>
            </a:pPr>
            <a:r>
              <a:rPr lang="pl-PL" dirty="0" smtClean="0"/>
              <a:t>Estrogeny miejscowo</a:t>
            </a:r>
          </a:p>
          <a:p>
            <a:pPr>
              <a:lnSpc>
                <a:spcPts val="4600"/>
              </a:lnSpc>
            </a:pPr>
            <a:r>
              <a:rPr lang="pl-PL" dirty="0" smtClean="0"/>
              <a:t>Leczenie chirurgiczne (stany </a:t>
            </a:r>
            <a:r>
              <a:rPr lang="pl-PL" dirty="0" err="1" smtClean="0"/>
              <a:t>przednowotworowe</a:t>
            </a:r>
            <a:r>
              <a:rPr lang="pl-PL" dirty="0" smtClean="0"/>
              <a:t>)</a:t>
            </a:r>
          </a:p>
          <a:p>
            <a:pPr>
              <a:lnSpc>
                <a:spcPts val="4600"/>
              </a:lnSpc>
            </a:pPr>
            <a:r>
              <a:rPr lang="pl-PL" dirty="0" smtClean="0"/>
              <a:t>Postępowanie zachowawcze</a:t>
            </a:r>
          </a:p>
        </p:txBody>
      </p:sp>
      <p:sp>
        <p:nvSpPr>
          <p:cNvPr id="6147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196752"/>
            <a:ext cx="8064500" cy="1296144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Nadżerka prawdziwa</a:t>
            </a:r>
            <a:b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</a:br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postępowanie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-27384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2226" name="Picture 2" descr="http://upload.wikimedia.org/wikipedia/commons/1/1d/Squamous_cell_carcinoma_on_vulva_closeup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915816" y="1322288"/>
            <a:ext cx="3671887" cy="469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2227" name="pole tekstowe 2"/>
          <p:cNvSpPr txBox="1">
            <a:spLocks noChangeArrowheads="1"/>
          </p:cNvSpPr>
          <p:nvPr/>
        </p:nvSpPr>
        <p:spPr bwMode="auto">
          <a:xfrm>
            <a:off x="586259" y="3356992"/>
            <a:ext cx="20415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Rak sromu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3250" name="Picture 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403350" y="1341438"/>
            <a:ext cx="6408738" cy="39497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pole tekstowe 3"/>
          <p:cNvSpPr txBox="1">
            <a:spLocks noChangeArrowheads="1"/>
          </p:cNvSpPr>
          <p:nvPr/>
        </p:nvSpPr>
        <p:spPr bwMode="auto">
          <a:xfrm>
            <a:off x="2555776" y="5661248"/>
            <a:ext cx="4473575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Wypadanie szyjki macicy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4274" name="Picture 2" descr="http://www.bristolsurgery.com/images/Scan16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95513" y="1341438"/>
            <a:ext cx="4464050" cy="44640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4275" name="pole tekstowe 2"/>
          <p:cNvSpPr txBox="1">
            <a:spLocks noChangeArrowheads="1"/>
          </p:cNvSpPr>
          <p:nvPr/>
        </p:nvSpPr>
        <p:spPr bwMode="auto">
          <a:xfrm>
            <a:off x="1910283" y="5805264"/>
            <a:ext cx="63341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Przepuklina pęcherzowo-pochwowa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5298" name="Picture 2" descr="http://www.bristolsurgery.com/images/Preop%20Rectocele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08175" y="1467519"/>
            <a:ext cx="5400675" cy="4049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5299" name="pole tekstowe 2"/>
          <p:cNvSpPr txBox="1">
            <a:spLocks noChangeArrowheads="1"/>
          </p:cNvSpPr>
          <p:nvPr/>
        </p:nvSpPr>
        <p:spPr bwMode="auto">
          <a:xfrm>
            <a:off x="1773634" y="5661248"/>
            <a:ext cx="6254750" cy="5222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Przepuklina  odbytniczo-pochwowa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6322" name="Picture 2" descr="http://img.medscape.com/fullsize/migrated/editorial/casecme/2006/5780/5780-fig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123728" y="1268760"/>
            <a:ext cx="5039841" cy="451377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6323" name="pole tekstowe 2"/>
          <p:cNvSpPr txBox="1">
            <a:spLocks noChangeArrowheads="1"/>
          </p:cNvSpPr>
          <p:nvPr/>
        </p:nvSpPr>
        <p:spPr bwMode="auto">
          <a:xfrm>
            <a:off x="1920056" y="5733256"/>
            <a:ext cx="6756400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Całkowite wypadanie macicy i pochwy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7346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44450" y="0"/>
            <a:ext cx="91884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763713" y="1341438"/>
            <a:ext cx="5483225" cy="41116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171" name="pole tekstowe 2"/>
          <p:cNvSpPr txBox="1">
            <a:spLocks noChangeArrowheads="1"/>
          </p:cNvSpPr>
          <p:nvPr/>
        </p:nvSpPr>
        <p:spPr bwMode="auto">
          <a:xfrm>
            <a:off x="3847455" y="5589240"/>
            <a:ext cx="144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ektopia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27462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Symbol zastępczy zawartości 2"/>
          <p:cNvSpPr>
            <a:spLocks noGrp="1"/>
          </p:cNvSpPr>
          <p:nvPr>
            <p:ph idx="1"/>
          </p:nvPr>
        </p:nvSpPr>
        <p:spPr>
          <a:xfrm>
            <a:off x="457200" y="1916832"/>
            <a:ext cx="8229600" cy="4525963"/>
          </a:xfrm>
        </p:spPr>
        <p:txBody>
          <a:bodyPr/>
          <a:lstStyle/>
          <a:p>
            <a:pPr>
              <a:buFont typeface="Wingdings" pitchFamily="2" charset="2"/>
              <a:buNone/>
            </a:pPr>
            <a:r>
              <a:rPr lang="pl-PL" u="sng" dirty="0" smtClean="0"/>
              <a:t>Obszar nabłonka gruczołowego poza </a:t>
            </a:r>
          </a:p>
          <a:p>
            <a:pPr>
              <a:buFont typeface="Wingdings" pitchFamily="2" charset="2"/>
              <a:buNone/>
            </a:pPr>
            <a:r>
              <a:rPr lang="pl-PL" u="sng" dirty="0" smtClean="0"/>
              <a:t>kanałem</a:t>
            </a:r>
            <a:r>
              <a:rPr lang="pl-PL" dirty="0" smtClean="0"/>
              <a:t> szyjki macicy, przemieszczony na </a:t>
            </a:r>
          </a:p>
          <a:p>
            <a:pPr>
              <a:buFont typeface="Wingdings" pitchFamily="2" charset="2"/>
              <a:buNone/>
            </a:pPr>
            <a:r>
              <a:rPr lang="pl-PL" dirty="0" smtClean="0"/>
              <a:t>jej tarczę. 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 Ektopia wrodzona</a:t>
            </a:r>
          </a:p>
          <a:p>
            <a:pPr>
              <a:buFont typeface="Wingdings" pitchFamily="2" charset="2"/>
              <a:buChar char="Ø"/>
            </a:pPr>
            <a:r>
              <a:rPr lang="pl-PL" dirty="0" smtClean="0"/>
              <a:t>Ektopia nabyta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ektopia </a:t>
            </a:r>
            <a:r>
              <a:rPr lang="pl-PL" dirty="0" err="1" smtClean="0"/>
              <a:t>laceracyjna</a:t>
            </a:r>
            <a:r>
              <a:rPr lang="pl-PL" dirty="0" smtClean="0"/>
              <a:t> – poród, poronienie, zabiegi ginekologiczne</a:t>
            </a:r>
          </a:p>
          <a:p>
            <a:pPr lvl="1">
              <a:buFont typeface="Wingdings" pitchFamily="2" charset="2"/>
              <a:buChar char="Ø"/>
            </a:pPr>
            <a:r>
              <a:rPr lang="pl-PL" dirty="0" smtClean="0"/>
              <a:t>procesy zapalne</a:t>
            </a:r>
          </a:p>
        </p:txBody>
      </p:sp>
      <p:sp>
        <p:nvSpPr>
          <p:cNvPr id="8195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1979613" y="1268760"/>
            <a:ext cx="5113337" cy="792088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>
            <a:normAutofit fontScale="90000"/>
          </a:bodyPr>
          <a:lstStyle/>
          <a:p>
            <a:pPr eaLnBrk="1" hangingPunct="1"/>
            <a:r>
              <a:rPr lang="pl-PL" sz="4000" b="1" smtClean="0">
                <a:solidFill>
                  <a:srgbClr val="FFFF00"/>
                </a:solidFill>
                <a:cs typeface="Times New Roman" pitchFamily="18" charset="0"/>
              </a:rPr>
              <a:t>Ektopia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27462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http://www.kolposkopia.com/images/stories/ektopia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979613" y="1507207"/>
            <a:ext cx="5418137" cy="4010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219" name="pole tekstowe 2"/>
          <p:cNvSpPr txBox="1">
            <a:spLocks noChangeArrowheads="1"/>
          </p:cNvSpPr>
          <p:nvPr/>
        </p:nvSpPr>
        <p:spPr bwMode="auto">
          <a:xfrm>
            <a:off x="3779838" y="5589240"/>
            <a:ext cx="144462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pl-PL" sz="2800" dirty="0"/>
              <a:t>ektopia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mc="http://schemas.openxmlformats.org/markup-compatibility/2006" xmlns:mv="urn:schemas-microsoft-com:mac:vml" xmlns:p="http://schemas.openxmlformats.org/presentationml/2006/main" mc:Ignorable="mv" mc:PreserveAttributes="mv:*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Symbol zastępczy zawartości 2"/>
          <p:cNvSpPr>
            <a:spLocks noGrp="1"/>
          </p:cNvSpPr>
          <p:nvPr>
            <p:ph idx="1"/>
          </p:nvPr>
        </p:nvSpPr>
        <p:spPr>
          <a:xfrm>
            <a:off x="468313" y="2063452"/>
            <a:ext cx="8229600" cy="4533900"/>
          </a:xfrm>
        </p:spPr>
        <p:txBody>
          <a:bodyPr/>
          <a:lstStyle/>
          <a:p>
            <a:r>
              <a:rPr lang="pl-PL" dirty="0" err="1" smtClean="0"/>
              <a:t>Kolposkopia</a:t>
            </a:r>
            <a:endParaRPr lang="pl-PL" dirty="0" smtClean="0"/>
          </a:p>
          <a:p>
            <a:r>
              <a:rPr lang="pl-PL" dirty="0" smtClean="0"/>
              <a:t>Postępowanie zachowawcze</a:t>
            </a:r>
          </a:p>
          <a:p>
            <a:r>
              <a:rPr lang="pl-PL" dirty="0" smtClean="0"/>
              <a:t>Tylko rozległa, utrzymująca się ektopia</a:t>
            </a:r>
          </a:p>
          <a:p>
            <a:pPr lvl="1"/>
            <a:r>
              <a:rPr lang="pl-PL" dirty="0" smtClean="0"/>
              <a:t>Leczenie farmakologiczne </a:t>
            </a:r>
          </a:p>
          <a:p>
            <a:pPr lvl="1"/>
            <a:r>
              <a:rPr lang="pl-PL" dirty="0" smtClean="0"/>
              <a:t>Krioterapia</a:t>
            </a:r>
          </a:p>
          <a:p>
            <a:pPr lvl="1"/>
            <a:r>
              <a:rPr lang="pl-PL" dirty="0" smtClean="0"/>
              <a:t>Fotokoagulacja</a:t>
            </a:r>
          </a:p>
          <a:p>
            <a:pPr lvl="1"/>
            <a:r>
              <a:rPr lang="pl-PL" dirty="0" smtClean="0"/>
              <a:t>Laser</a:t>
            </a:r>
          </a:p>
          <a:p>
            <a:pPr lvl="1"/>
            <a:r>
              <a:rPr lang="pl-PL" dirty="0" smtClean="0"/>
              <a:t>Elektrokoagulacja (?)</a:t>
            </a:r>
          </a:p>
        </p:txBody>
      </p:sp>
      <p:sp>
        <p:nvSpPr>
          <p:cNvPr id="10243" name="AutoShape 4"/>
          <p:cNvSpPr>
            <a:spLocks noGrp="1" noChangeArrowheads="1"/>
          </p:cNvSpPr>
          <p:nvPr>
            <p:ph type="title" idx="4294967295"/>
          </p:nvPr>
        </p:nvSpPr>
        <p:spPr>
          <a:xfrm>
            <a:off x="539750" y="1196752"/>
            <a:ext cx="7992690" cy="936104"/>
          </a:xfrm>
          <a:prstGeom prst="cube">
            <a:avLst>
              <a:gd name="adj" fmla="val 12833"/>
            </a:avLst>
          </a:prstGeom>
          <a:gradFill rotWithShape="0">
            <a:gsLst>
              <a:gs pos="0">
                <a:srgbClr val="1E1E2E"/>
              </a:gs>
              <a:gs pos="100000">
                <a:schemeClr val="bg1"/>
              </a:gs>
            </a:gsLst>
            <a:lin ang="5400000" scaled="1"/>
          </a:gradFill>
          <a:ln w="12700">
            <a:solidFill>
              <a:srgbClr val="FF3300"/>
            </a:solidFill>
          </a:ln>
        </p:spPr>
        <p:txBody>
          <a:bodyPr>
            <a:normAutofit/>
          </a:bodyPr>
          <a:lstStyle/>
          <a:p>
            <a:pPr eaLnBrk="1" hangingPunct="1"/>
            <a:r>
              <a:rPr lang="pl-PL" sz="4000" b="1" dirty="0" smtClean="0">
                <a:solidFill>
                  <a:srgbClr val="FFFF00"/>
                </a:solidFill>
                <a:cs typeface="Times New Roman" pitchFamily="18" charset="0"/>
              </a:rPr>
              <a:t>Ektopia -postępowanie </a:t>
            </a:r>
          </a:p>
        </p:txBody>
      </p:sp>
      <p:sp>
        <p:nvSpPr>
          <p:cNvPr id="4" name="pole tekstowe 3"/>
          <p:cNvSpPr txBox="1"/>
          <p:nvPr/>
        </p:nvSpPr>
        <p:spPr>
          <a:xfrm>
            <a:off x="31976" y="0"/>
            <a:ext cx="9144000" cy="1457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pl-PL" sz="1870" dirty="0" smtClean="0">
                <a:latin typeface="Swis921EU" pitchFamily="2" charset="-18"/>
              </a:rPr>
              <a:t>Wojewódzki Ośrodek Koordynujący</a:t>
            </a:r>
          </a:p>
          <a:p>
            <a:pPr algn="ctr">
              <a:lnSpc>
                <a:spcPts val="1200"/>
              </a:lnSpc>
            </a:pPr>
            <a:r>
              <a:rPr lang="pl-PL" sz="1100" kern="900" dirty="0" smtClean="0">
                <a:latin typeface="Swis921EU" pitchFamily="2" charset="-18"/>
              </a:rPr>
              <a:t>Populacyjny Program Profilaktyki i Wczesnego Wykrywania </a:t>
            </a:r>
            <a:br>
              <a:rPr lang="pl-PL" sz="1100" kern="900" dirty="0" smtClean="0">
                <a:latin typeface="Swis921EU" pitchFamily="2" charset="-18"/>
              </a:rPr>
            </a:br>
            <a:r>
              <a:rPr lang="pl-PL" sz="1100" kern="900" dirty="0" smtClean="0">
                <a:latin typeface="Swis921EU" pitchFamily="2" charset="-18"/>
              </a:rPr>
              <a:t>Raka Szyjki Macicy</a:t>
            </a:r>
            <a:endParaRPr lang="pl-PL" kern="900" dirty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Instytut „CZMP”</a:t>
            </a:r>
          </a:p>
          <a:p>
            <a:pPr algn="ctr">
              <a:lnSpc>
                <a:spcPts val="1200"/>
              </a:lnSpc>
            </a:pPr>
            <a:r>
              <a:rPr lang="pl-PL" sz="900" kern="900" dirty="0" smtClean="0">
                <a:latin typeface="Swis921EU" pitchFamily="2" charset="-18"/>
              </a:rPr>
              <a:t>93-338 Łódź, ul. Rzgowska 281/289</a:t>
            </a:r>
            <a:endParaRPr lang="pl-PL" sz="900" dirty="0" smtClean="0">
              <a:latin typeface="Swis921EU" pitchFamily="2" charset="-18"/>
            </a:endParaRP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tel.:42 271-17-31 / 42 271 -17- 32</a:t>
            </a:r>
          </a:p>
          <a:p>
            <a:pPr algn="ctr">
              <a:lnSpc>
                <a:spcPts val="1200"/>
              </a:lnSpc>
            </a:pPr>
            <a:r>
              <a:rPr lang="pl-PL" sz="900" dirty="0" smtClean="0">
                <a:latin typeface="Swis921EU" pitchFamily="2" charset="-18"/>
              </a:rPr>
              <a:t>www.wybierzzycie.pl</a:t>
            </a:r>
          </a:p>
          <a:p>
            <a:pPr algn="ctr">
              <a:lnSpc>
                <a:spcPts val="1200"/>
              </a:lnSpc>
            </a:pPr>
            <a:endParaRPr lang="pl-PL" sz="900" dirty="0">
              <a:solidFill>
                <a:schemeClr val="bg1">
                  <a:lumMod val="50000"/>
                </a:schemeClr>
              </a:solidFill>
              <a:latin typeface="Swis921EU" pitchFamily="2" charset="-18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Szablon_prezentacji_WOK_cyto_do_wyswietlenia">
  <a:themeElements>
    <a:clrScheme name="Pakiet 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Pakiet 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Pakiet 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Szablon_prezentacji_WOK_cyto_do_wyswietlenia</Template>
  <TotalTime>85</TotalTime>
  <Words>2835</Words>
  <Application>Microsoft Macintosh PowerPoint</Application>
  <PresentationFormat>On-screen Show (4:3)</PresentationFormat>
  <Paragraphs>449</Paragraphs>
  <Slides>55</Slides>
  <Notes>0</Notes>
  <HiddenSlides>0</HiddenSlides>
  <MMClips>0</MMClips>
  <ScaleCrop>false</ScaleCrop>
  <HeadingPairs>
    <vt:vector size="4" baseType="variant">
      <vt:variant>
        <vt:lpstr>Design Template</vt:lpstr>
      </vt:variant>
      <vt:variant>
        <vt:i4>1</vt:i4>
      </vt:variant>
      <vt:variant>
        <vt:lpstr>Slide Titles</vt:lpstr>
      </vt:variant>
      <vt:variant>
        <vt:i4>55</vt:i4>
      </vt:variant>
    </vt:vector>
  </HeadingPairs>
  <TitlesOfParts>
    <vt:vector size="56" baseType="lpstr">
      <vt:lpstr>Szablon_prezentacji_WOK_cyto_do_wyswietlenia</vt:lpstr>
      <vt:lpstr>PATOLOGIA SZYJKI  MACICY</vt:lpstr>
      <vt:lpstr>Stany patologiczne szyjki macicy </vt:lpstr>
      <vt:lpstr>Nadżerka prawdziwa </vt:lpstr>
      <vt:lpstr>Slide 4</vt:lpstr>
      <vt:lpstr>Nadżerka prawdziwa postępowanie </vt:lpstr>
      <vt:lpstr>Slide 6</vt:lpstr>
      <vt:lpstr>Ektopia </vt:lpstr>
      <vt:lpstr>Slide 8</vt:lpstr>
      <vt:lpstr>Ektopia -postępowanie </vt:lpstr>
      <vt:lpstr>Erytroplakia </vt:lpstr>
      <vt:lpstr>Slide 11</vt:lpstr>
      <vt:lpstr>Slide 12</vt:lpstr>
      <vt:lpstr>Slide 13</vt:lpstr>
      <vt:lpstr>Slide 14</vt:lpstr>
      <vt:lpstr>Slide 15</vt:lpstr>
      <vt:lpstr>Slide 16</vt:lpstr>
      <vt:lpstr>Slide 17</vt:lpstr>
      <vt:lpstr>Slide 18</vt:lpstr>
      <vt:lpstr>Slide 19</vt:lpstr>
      <vt:lpstr>Slide 20</vt:lpstr>
      <vt:lpstr>Slide 21</vt:lpstr>
      <vt:lpstr>Slide 22</vt:lpstr>
      <vt:lpstr>Slide 23</vt:lpstr>
      <vt:lpstr>Slide 24</vt:lpstr>
      <vt:lpstr>Slide 25</vt:lpstr>
      <vt:lpstr>Slide 26</vt:lpstr>
      <vt:lpstr>Slide 27</vt:lpstr>
      <vt:lpstr>Slide 28</vt:lpstr>
      <vt:lpstr>Slide 29</vt:lpstr>
      <vt:lpstr>Slide 30</vt:lpstr>
      <vt:lpstr>Slide 31</vt:lpstr>
      <vt:lpstr>Slide 32</vt:lpstr>
      <vt:lpstr>Slide 33</vt:lpstr>
      <vt:lpstr>Slide 34</vt:lpstr>
      <vt:lpstr>Slide 35</vt:lpstr>
      <vt:lpstr>Slide 36</vt:lpstr>
      <vt:lpstr>Slide 37</vt:lpstr>
      <vt:lpstr>Slide 38</vt:lpstr>
      <vt:lpstr>Slide 39</vt:lpstr>
      <vt:lpstr>Slide 40</vt:lpstr>
      <vt:lpstr>Slide 41</vt:lpstr>
      <vt:lpstr>Slide 42</vt:lpstr>
      <vt:lpstr>Slide 43</vt:lpstr>
      <vt:lpstr>Slide 44</vt:lpstr>
      <vt:lpstr>Slide 45</vt:lpstr>
      <vt:lpstr>Slide 46</vt:lpstr>
      <vt:lpstr>Slide 47</vt:lpstr>
      <vt:lpstr>Slide 48</vt:lpstr>
      <vt:lpstr>Slide 49</vt:lpstr>
      <vt:lpstr>Slide 50</vt:lpstr>
      <vt:lpstr>Slide 51</vt:lpstr>
      <vt:lpstr>Slide 52</vt:lpstr>
      <vt:lpstr>Slide 53</vt:lpstr>
      <vt:lpstr>Slide 54</vt:lpstr>
      <vt:lpstr>Slide 55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Prezentacja programu PowerPoint</dc:title>
  <dc:creator>WOK_NB1</dc:creator>
  <cp:lastModifiedBy>Anna Laskowska</cp:lastModifiedBy>
  <cp:revision>29</cp:revision>
  <dcterms:created xsi:type="dcterms:W3CDTF">2013-11-20T07:25:35Z</dcterms:created>
  <dcterms:modified xsi:type="dcterms:W3CDTF">2013-11-20T07:28:32Z</dcterms:modified>
</cp:coreProperties>
</file>