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="" xmlns:p="http://schemas.openxmlformats.org/presentationml/2006/main" xmlns:r="http://schemas.openxmlformats.org/officeDocument/2006/relationships" xmlns:a="http://schemas.openxmlformats.org/drawingml/2006/main" val="0"/>
    </p:ext>
    <p:ext uri="{D31A062A-798A-4329-ABDD-BBA856620510}">
      <p14:defaultImageDpi xmlns:p14="http://schemas.microsoft.com/office/powerpoint/2010/main" xmlns="" xmlns:p="http://schemas.openxmlformats.org/presentationml/2006/main" xmlns:r="http://schemas.openxmlformats.org/officeDocument/2006/relationships" xmlns:a="http://schemas.openxmlformats.org/drawingml/2006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7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Picture 2" descr="F:\iczmp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1196975"/>
            <a:ext cx="8353425" cy="2305050"/>
          </a:xfrm>
        </p:spPr>
        <p:txBody>
          <a:bodyPr anchor="b" anchorCtr="1"/>
          <a:lstStyle/>
          <a:p>
            <a:pPr eaLnBrk="1" hangingPunct="1">
              <a:lnSpc>
                <a:spcPct val="160000"/>
              </a:lnSpc>
              <a:defRPr/>
            </a:pP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FIZJOLOGIA </a:t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SZYJKI  MACICY</a:t>
            </a:r>
            <a:endParaRPr lang="pl-PL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5650" y="4437063"/>
            <a:ext cx="8064500" cy="17526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endParaRPr lang="pl-PL" sz="28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pl-PL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dr </a:t>
            </a:r>
            <a:r>
              <a:rPr lang="pl-PL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hab. n. med. Tomasz </a:t>
            </a:r>
            <a:r>
              <a:rPr lang="pl-PL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Stetkiewicz</a:t>
            </a:r>
            <a:r>
              <a:rPr lang="pl-PL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pl-PL" sz="2800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pl-PL" sz="28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ymbol zastępczy zawartości 2"/>
          <p:cNvSpPr>
            <a:spLocks noGrp="1"/>
          </p:cNvSpPr>
          <p:nvPr>
            <p:ph idx="1"/>
          </p:nvPr>
        </p:nvSpPr>
        <p:spPr>
          <a:xfrm>
            <a:off x="611188" y="1775420"/>
            <a:ext cx="8229600" cy="4533900"/>
          </a:xfrm>
        </p:spPr>
        <p:txBody>
          <a:bodyPr>
            <a:normAutofit lnSpcReduction="10000"/>
          </a:bodyPr>
          <a:lstStyle/>
          <a:p>
            <a:endParaRPr lang="pl-PL" dirty="0" smtClean="0"/>
          </a:p>
          <a:p>
            <a:r>
              <a:rPr lang="pl-PL" dirty="0" smtClean="0"/>
              <a:t>Zbiornik , w którym gromadzą się plemniki po zaplemnieniu</a:t>
            </a:r>
          </a:p>
          <a:p>
            <a:r>
              <a:rPr lang="pl-PL" dirty="0" smtClean="0"/>
              <a:t>Kanał, którym plemniki przedostają się do macicy</a:t>
            </a:r>
          </a:p>
          <a:p>
            <a:r>
              <a:rPr lang="pl-PL" dirty="0" smtClean="0"/>
              <a:t>Zabezpieczenie dolnego bieguna jaja płodowego podczas ciąży</a:t>
            </a:r>
          </a:p>
          <a:p>
            <a:r>
              <a:rPr lang="pl-PL" dirty="0" smtClean="0"/>
              <a:t>Część kanału rodnego, o zdolności stopniowego rozwierania się</a:t>
            </a:r>
          </a:p>
        </p:txBody>
      </p:sp>
      <p:sp>
        <p:nvSpPr>
          <p:cNvPr id="11267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547664" y="1243980"/>
            <a:ext cx="6408737" cy="110490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/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Funkcje szyjki macicy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5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185556"/>
            <a:ext cx="6011739" cy="405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403648" y="1125216"/>
            <a:ext cx="6480175" cy="1079648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 Szyjka macicy </a:t>
            </a:r>
            <a:b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</a:br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I faza cyklu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5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76872"/>
            <a:ext cx="5904656" cy="3897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475656" y="1269232"/>
            <a:ext cx="6480175" cy="1079648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 Szyjka macicy </a:t>
            </a:r>
            <a:b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</a:br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II faza cyklu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5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44824"/>
            <a:ext cx="3888432" cy="441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1196752"/>
            <a:ext cx="6840611" cy="936104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pl-PL" sz="4000" b="1" dirty="0" smtClean="0">
                <a:solidFill>
                  <a:srgbClr val="FFFF00"/>
                </a:solidFill>
                <a:cs typeface="Times New Roman" pitchFamily="18" charset="0"/>
              </a:rPr>
              <a:t>Rozwieranie szyjki macicy  - poród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5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587971"/>
            <a:ext cx="48482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71625"/>
            <a:ext cx="4606925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5219700" y="1649413"/>
          <a:ext cx="3624064" cy="3291840"/>
        </p:xfrm>
        <a:graphic>
          <a:graphicData uri="http://schemas.openxmlformats.org/drawingml/2006/table">
            <a:tbl>
              <a:tblPr/>
              <a:tblGrid>
                <a:gridCol w="398647"/>
                <a:gridCol w="3225417"/>
              </a:tblGrid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1</a:t>
                      </a:r>
                      <a:endParaRPr lang="pl-PL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Jajowód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2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Jajnik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3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Macica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4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Szyjka macicy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5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Pochwa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6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Odbytnica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7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Odbyt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8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Cewka moczowa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  <a:tr h="253748">
                <a:tc>
                  <a:txBody>
                    <a:bodyPr/>
                    <a:lstStyle/>
                    <a:p>
                      <a:pPr algn="ctr"/>
                      <a:r>
                        <a:rPr lang="pl-PL" b="1"/>
                        <a:t>9</a:t>
                      </a:r>
                      <a:endParaRPr lang="pl-PL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dirty="0" err="1">
                          <a:solidFill>
                            <a:srgbClr val="000000"/>
                          </a:solidFill>
                        </a:rPr>
                        <a:t>Wejscie</a:t>
                      </a:r>
                      <a:r>
                        <a:rPr lang="pl-PL" dirty="0">
                          <a:solidFill>
                            <a:srgbClr val="000000"/>
                          </a:solidFill>
                        </a:rPr>
                        <a:t> do pochwy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2BD"/>
                    </a:solidFill>
                  </a:tcPr>
                </a:tc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12776"/>
            <a:ext cx="43449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pole tekstowe 2"/>
          <p:cNvSpPr txBox="1">
            <a:spLocks noChangeArrowheads="1"/>
          </p:cNvSpPr>
          <p:nvPr/>
        </p:nvSpPr>
        <p:spPr bwMode="auto">
          <a:xfrm>
            <a:off x="3059832" y="5661248"/>
            <a:ext cx="32781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dirty="0"/>
              <a:t>Szyjka - umocowanie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8313" y="1347788"/>
            <a:ext cx="56673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pole tekstowe 3"/>
          <p:cNvSpPr txBox="1">
            <a:spLocks noChangeArrowheads="1"/>
          </p:cNvSpPr>
          <p:nvPr/>
        </p:nvSpPr>
        <p:spPr bwMode="auto">
          <a:xfrm>
            <a:off x="2916238" y="5661248"/>
            <a:ext cx="3278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dirty="0"/>
              <a:t>Szyjka - umocowanie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246938"/>
            <a:ext cx="6023570" cy="456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pole tekstowe 2"/>
          <p:cNvSpPr txBox="1">
            <a:spLocks noChangeArrowheads="1"/>
          </p:cNvSpPr>
          <p:nvPr/>
        </p:nvSpPr>
        <p:spPr bwMode="auto">
          <a:xfrm>
            <a:off x="2627784" y="5733256"/>
            <a:ext cx="33480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dirty="0"/>
              <a:t>Szyjka - unaczynienie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412875"/>
            <a:ext cx="6742112" cy="399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pole tekstowe 2"/>
          <p:cNvSpPr txBox="1">
            <a:spLocks noChangeArrowheads="1"/>
          </p:cNvSpPr>
          <p:nvPr/>
        </p:nvSpPr>
        <p:spPr bwMode="auto">
          <a:xfrm>
            <a:off x="2843213" y="5733256"/>
            <a:ext cx="3348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dirty="0"/>
              <a:t>Szyjka - unaczynienie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37334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pl-PL" b="1" smtClean="0">
                <a:solidFill>
                  <a:srgbClr val="FFFF00"/>
                </a:solidFill>
              </a:rPr>
              <a:t>Szyjka macicy -  </a:t>
            </a:r>
            <a:r>
              <a:rPr lang="pl-PL" smtClean="0"/>
              <a:t>(łac. </a:t>
            </a:r>
            <a:r>
              <a:rPr lang="pl-PL" i="1" smtClean="0"/>
              <a:t>Cervix uteri</a:t>
            </a:r>
            <a:r>
              <a:rPr lang="pl-PL" smtClean="0"/>
              <a:t>) – </a:t>
            </a:r>
          </a:p>
          <a:p>
            <a:pPr>
              <a:buFont typeface="Wingdings" pitchFamily="2" charset="2"/>
              <a:buNone/>
            </a:pPr>
            <a:r>
              <a:rPr lang="pl-PL" smtClean="0"/>
              <a:t>zgrubiała, dolna część mięśniówki macicy. </a:t>
            </a:r>
          </a:p>
          <a:p>
            <a:pPr>
              <a:buFont typeface="Wingdings" pitchFamily="2" charset="2"/>
              <a:buNone/>
            </a:pPr>
            <a:endParaRPr lang="pl-PL" smtClean="0"/>
          </a:p>
          <a:p>
            <a:pPr>
              <a:buFont typeface="Wingdings" pitchFamily="2" charset="2"/>
              <a:buNone/>
            </a:pPr>
            <a:r>
              <a:rPr lang="pl-PL" smtClean="0"/>
              <a:t>Łączy pochwę z jamą macicy.</a:t>
            </a:r>
          </a:p>
          <a:p>
            <a:pPr>
              <a:buFont typeface="Wingdings" pitchFamily="2" charset="2"/>
              <a:buNone/>
            </a:pPr>
            <a:endParaRPr lang="pl-PL" smtClean="0"/>
          </a:p>
          <a:p>
            <a:pPr>
              <a:buFont typeface="Wingdings" pitchFamily="2" charset="2"/>
              <a:buNone/>
            </a:pPr>
            <a:r>
              <a:rPr lang="pl-PL" smtClean="0"/>
              <a:t>Ma śr. długość ok. 3 cm. 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4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0.gstatic.com/images?q=tbn:ANd9GcTWubQ8KtQ9qSvx7-JBgyffHqBDub_ut2AiS_N5iOj4MJp-xw4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270223"/>
            <a:ext cx="5272088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pole tekstowe 2"/>
          <p:cNvSpPr txBox="1">
            <a:spLocks noChangeArrowheads="1"/>
          </p:cNvSpPr>
          <p:nvPr/>
        </p:nvSpPr>
        <p:spPr bwMode="auto">
          <a:xfrm>
            <a:off x="2736056" y="5733256"/>
            <a:ext cx="4140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Szyjka – węzły chłonne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268760"/>
            <a:ext cx="4739804" cy="475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pole tekstowe 2"/>
          <p:cNvSpPr txBox="1">
            <a:spLocks noChangeArrowheads="1"/>
          </p:cNvSpPr>
          <p:nvPr/>
        </p:nvSpPr>
        <p:spPr bwMode="auto">
          <a:xfrm>
            <a:off x="2730599" y="5877272"/>
            <a:ext cx="3857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Przebieg moczowodu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623198" cy="457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pole tekstowe 2"/>
          <p:cNvSpPr txBox="1">
            <a:spLocks noChangeArrowheads="1"/>
          </p:cNvSpPr>
          <p:nvPr/>
        </p:nvSpPr>
        <p:spPr bwMode="auto">
          <a:xfrm>
            <a:off x="2946623" y="5733256"/>
            <a:ext cx="3857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Przebieg moczowodu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268413"/>
            <a:ext cx="5970587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pole tekstowe 2"/>
          <p:cNvSpPr txBox="1">
            <a:spLocks noChangeArrowheads="1"/>
          </p:cNvSpPr>
          <p:nvPr/>
        </p:nvSpPr>
        <p:spPr bwMode="auto">
          <a:xfrm>
            <a:off x="2874615" y="5733256"/>
            <a:ext cx="385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Przebieg moczowodu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268760"/>
            <a:ext cx="4304605" cy="468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pole tekstowe 2"/>
          <p:cNvSpPr txBox="1">
            <a:spLocks noChangeArrowheads="1"/>
          </p:cNvSpPr>
          <p:nvPr/>
        </p:nvSpPr>
        <p:spPr bwMode="auto">
          <a:xfrm>
            <a:off x="2627313" y="5805264"/>
            <a:ext cx="4281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Badanie ginekologiczne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349474"/>
            <a:ext cx="49879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pole tekstowe 2"/>
          <p:cNvSpPr txBox="1">
            <a:spLocks noChangeArrowheads="1"/>
          </p:cNvSpPr>
          <p:nvPr/>
        </p:nvSpPr>
        <p:spPr bwMode="auto">
          <a:xfrm>
            <a:off x="2954809" y="5733256"/>
            <a:ext cx="4281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Badanie ginekologiczne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215199"/>
            <a:ext cx="6336754" cy="475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pole tekstowe 3"/>
          <p:cNvSpPr txBox="1">
            <a:spLocks noChangeArrowheads="1"/>
          </p:cNvSpPr>
          <p:nvPr/>
        </p:nvSpPr>
        <p:spPr bwMode="auto">
          <a:xfrm>
            <a:off x="1939751" y="5805264"/>
            <a:ext cx="6016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Badanie ginekologiczne - wziernik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download.imaging.consult.com/ic/images/S1933033208701150/gr4-mid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700213"/>
            <a:ext cx="54514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pole tekstowe 2"/>
          <p:cNvSpPr txBox="1">
            <a:spLocks noChangeArrowheads="1"/>
          </p:cNvSpPr>
          <p:nvPr/>
        </p:nvSpPr>
        <p:spPr bwMode="auto">
          <a:xfrm>
            <a:off x="3635896" y="5661248"/>
            <a:ext cx="2074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dirty="0"/>
              <a:t>Szyjka - </a:t>
            </a:r>
            <a:r>
              <a:rPr lang="pl-PL" sz="2800" dirty="0"/>
              <a:t>MRI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obgyn.net/us/gallery/Gyn_Normal_Uter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341438"/>
            <a:ext cx="57594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pole tekstowe 2"/>
          <p:cNvSpPr txBox="1">
            <a:spLocks noChangeArrowheads="1"/>
          </p:cNvSpPr>
          <p:nvPr/>
        </p:nvSpPr>
        <p:spPr bwMode="auto">
          <a:xfrm>
            <a:off x="3635896" y="5733256"/>
            <a:ext cx="24003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Szyjka - USG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700213"/>
            <a:ext cx="460533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pole tekstowe 2"/>
          <p:cNvSpPr txBox="1">
            <a:spLocks noChangeArrowheads="1"/>
          </p:cNvSpPr>
          <p:nvPr/>
        </p:nvSpPr>
        <p:spPr bwMode="auto">
          <a:xfrm>
            <a:off x="2771775" y="5589240"/>
            <a:ext cx="3757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Szyjka w ciąży - USG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25135"/>
            <a:ext cx="5782593" cy="505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pole tekstowe 5"/>
          <p:cNvSpPr txBox="1">
            <a:spLocks noChangeArrowheads="1"/>
          </p:cNvSpPr>
          <p:nvPr/>
        </p:nvSpPr>
        <p:spPr bwMode="auto">
          <a:xfrm>
            <a:off x="1691680" y="1196752"/>
            <a:ext cx="7536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ACICA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ymbol zastępczy zawartości 2"/>
          <p:cNvSpPr>
            <a:spLocks noGrp="1"/>
          </p:cNvSpPr>
          <p:nvPr>
            <p:ph idx="1"/>
          </p:nvPr>
        </p:nvSpPr>
        <p:spPr>
          <a:xfrm>
            <a:off x="468313" y="1415380"/>
            <a:ext cx="8229600" cy="45339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l-PL" dirty="0" smtClean="0">
                <a:solidFill>
                  <a:srgbClr val="FFFF00"/>
                </a:solidFill>
              </a:rPr>
              <a:t>Nabłonek wielowarstwowy płaski pokrywa </a:t>
            </a:r>
          </a:p>
          <a:p>
            <a:pPr>
              <a:buFont typeface="Wingdings" pitchFamily="2" charset="2"/>
              <a:buNone/>
            </a:pPr>
            <a:r>
              <a:rPr lang="pl-PL" dirty="0" smtClean="0">
                <a:solidFill>
                  <a:srgbClr val="FFFF00"/>
                </a:solidFill>
              </a:rPr>
              <a:t>błonę śluzową pochwy i tzw. pochwową </a:t>
            </a:r>
          </a:p>
          <a:p>
            <a:pPr>
              <a:buFont typeface="Wingdings" pitchFamily="2" charset="2"/>
              <a:buNone/>
            </a:pPr>
            <a:r>
              <a:rPr lang="pl-PL" dirty="0" smtClean="0">
                <a:solidFill>
                  <a:srgbClr val="FFFF00"/>
                </a:solidFill>
              </a:rPr>
              <a:t>część szyjki macicy</a:t>
            </a:r>
            <a:r>
              <a:rPr lang="pl-PL" dirty="0" smtClean="0"/>
              <a:t>, aż do ujścia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zewnętrznego szyjki macicy, czyli do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granicy, w której nabłonek wielowarstwowy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płaski pochwy styka się </a:t>
            </a:r>
            <a:r>
              <a:rPr lang="pl-PL" dirty="0" smtClean="0">
                <a:solidFill>
                  <a:srgbClr val="FFFF00"/>
                </a:solidFill>
              </a:rPr>
              <a:t>z jednowarstwowym </a:t>
            </a:r>
          </a:p>
          <a:p>
            <a:pPr>
              <a:buFont typeface="Wingdings" pitchFamily="2" charset="2"/>
              <a:buNone/>
            </a:pPr>
            <a:r>
              <a:rPr lang="pl-PL" dirty="0" smtClean="0">
                <a:solidFill>
                  <a:srgbClr val="FFFF00"/>
                </a:solidFill>
              </a:rPr>
              <a:t>nabłonkiem walcowatym szyjki macicy</a:t>
            </a:r>
            <a:r>
              <a:rPr lang="pl-PL" dirty="0" smtClean="0"/>
              <a:t>.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4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kolposkopia.com/images/stories/gran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447701"/>
            <a:ext cx="6137275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4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485999"/>
            <a:ext cx="48387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pole tekstowe 5"/>
          <p:cNvSpPr txBox="1">
            <a:spLocks noChangeArrowheads="1"/>
          </p:cNvSpPr>
          <p:nvPr/>
        </p:nvSpPr>
        <p:spPr bwMode="auto">
          <a:xfrm>
            <a:off x="2119139" y="5589240"/>
            <a:ext cx="5837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Nabłonek wielowarstwowy płaski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628775"/>
            <a:ext cx="4608513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pole tekstowe 3"/>
          <p:cNvSpPr txBox="1">
            <a:spLocks noChangeArrowheads="1"/>
          </p:cNvSpPr>
          <p:nvPr/>
        </p:nvSpPr>
        <p:spPr bwMode="auto">
          <a:xfrm>
            <a:off x="1692026" y="5589240"/>
            <a:ext cx="70564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Nabłonek jednowarstwowy cylindryczny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http://www.eurocytology.eu/static/eurocytology/image/tz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916113"/>
            <a:ext cx="2649537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 descr="http://www.eurocytology.eu/static/eurocytology/image/tz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72025" y="-525463"/>
            <a:ext cx="1428750" cy="110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7" descr="http://www.eurocytology.eu/static/eurocytology/image/tz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844675"/>
            <a:ext cx="270033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Prostokąt 11"/>
          <p:cNvSpPr>
            <a:spLocks noChangeArrowheads="1"/>
          </p:cNvSpPr>
          <p:nvPr/>
        </p:nvSpPr>
        <p:spPr bwMode="auto">
          <a:xfrm>
            <a:off x="1619250" y="4221163"/>
            <a:ext cx="3024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/>
              <a:t>Połączenie nabłonków </a:t>
            </a:r>
          </a:p>
          <a:p>
            <a:r>
              <a:rPr lang="pl-PL"/>
              <a:t>w szyjce macicy przed pokwitaniem.</a:t>
            </a:r>
          </a:p>
        </p:txBody>
      </p:sp>
      <p:sp>
        <p:nvSpPr>
          <p:cNvPr id="35846" name="Prostokąt 12"/>
          <p:cNvSpPr>
            <a:spLocks noChangeArrowheads="1"/>
          </p:cNvSpPr>
          <p:nvPr/>
        </p:nvSpPr>
        <p:spPr bwMode="auto">
          <a:xfrm>
            <a:off x="4679950" y="4221163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/>
              <a:t>Wywinięcie nabłonka </a:t>
            </a:r>
          </a:p>
          <a:p>
            <a:r>
              <a:rPr lang="pl-PL"/>
              <a:t>endocerwikalnego </a:t>
            </a:r>
          </a:p>
          <a:p>
            <a:r>
              <a:rPr lang="pl-PL"/>
              <a:t>w czasie pokwitania </a:t>
            </a:r>
          </a:p>
          <a:p>
            <a:r>
              <a:rPr lang="pl-PL"/>
              <a:t>i pierwszej ciąży.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http://www.eurocytology.eu/static/eurocytology/image/tz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773238"/>
            <a:ext cx="2798763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5" descr="http://www.eurocytology.eu/static/eurocytology/image/tz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3238"/>
            <a:ext cx="28082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Prostokąt 3"/>
          <p:cNvSpPr>
            <a:spLocks noChangeArrowheads="1"/>
          </p:cNvSpPr>
          <p:nvPr/>
        </p:nvSpPr>
        <p:spPr bwMode="auto">
          <a:xfrm>
            <a:off x="1258888" y="4508500"/>
            <a:ext cx="31686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/>
              <a:t>Metaplazja nabłonka endocerwikalnego w strefie transformacji. </a:t>
            </a:r>
          </a:p>
        </p:txBody>
      </p:sp>
      <p:sp>
        <p:nvSpPr>
          <p:cNvPr id="36869" name="Prostokąt 4"/>
          <p:cNvSpPr>
            <a:spLocks noChangeArrowheads="1"/>
          </p:cNvSpPr>
          <p:nvPr/>
        </p:nvSpPr>
        <p:spPr bwMode="auto">
          <a:xfrm>
            <a:off x="4572000" y="4508500"/>
            <a:ext cx="2808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/>
              <a:t>Relokacja miejsca połączenia nabłonków po menopauzie.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ymbol zastępczy zawartości 2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5339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l-PL" dirty="0" smtClean="0"/>
              <a:t>Szyjka macicy ma kształt walca. </a:t>
            </a:r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dirty="0" smtClean="0"/>
              <a:t>Wyróżniamy w niej 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 część </a:t>
            </a:r>
            <a:r>
              <a:rPr lang="pl-PL" dirty="0" err="1" smtClean="0"/>
              <a:t>nadpochwową</a:t>
            </a:r>
            <a:r>
              <a:rPr lang="pl-PL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 część pochwową.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4263" y="2276475"/>
            <a:ext cx="3925887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pole tekstowe 5"/>
          <p:cNvSpPr txBox="1">
            <a:spLocks noChangeArrowheads="1"/>
          </p:cNvSpPr>
          <p:nvPr/>
        </p:nvSpPr>
        <p:spPr bwMode="auto">
          <a:xfrm>
            <a:off x="5076825" y="2287905"/>
            <a:ext cx="5650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</a:rPr>
              <a:t>ACICA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6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37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l-PL" u="sng" dirty="0" smtClean="0"/>
              <a:t>Mięśniówka szyjki macicy </a:t>
            </a:r>
            <a:r>
              <a:rPr lang="pl-PL" dirty="0" smtClean="0"/>
              <a:t>stanowi </a:t>
            </a:r>
            <a:r>
              <a:rPr lang="pl-PL" b="1" dirty="0" smtClean="0">
                <a:solidFill>
                  <a:srgbClr val="FFFF00"/>
                </a:solidFill>
              </a:rPr>
              <a:t>8%</a:t>
            </a:r>
            <a:r>
              <a:rPr lang="pl-PL" dirty="0" smtClean="0"/>
              <a:t> całej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masy mięśnia macicy. </a:t>
            </a:r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u="sng" dirty="0" smtClean="0"/>
              <a:t>Błona śluzowa wyściełająca kanał szyjki macicy </a:t>
            </a:r>
          </a:p>
          <a:p>
            <a:pPr>
              <a:buFont typeface="Wingdings" pitchFamily="2" charset="2"/>
              <a:buNone/>
            </a:pPr>
            <a:r>
              <a:rPr lang="pl-PL" u="sng" dirty="0" smtClean="0"/>
              <a:t>(</a:t>
            </a:r>
            <a:r>
              <a:rPr lang="pl-PL" i="1" u="sng" dirty="0" err="1" smtClean="0"/>
              <a:t>endocervix</a:t>
            </a:r>
            <a:r>
              <a:rPr lang="pl-PL" u="sng" dirty="0" smtClean="0"/>
              <a:t>) </a:t>
            </a:r>
            <a:r>
              <a:rPr lang="pl-PL" dirty="0" smtClean="0"/>
              <a:t>tworzy </a:t>
            </a:r>
            <a:r>
              <a:rPr lang="pl-PL" dirty="0" err="1" smtClean="0"/>
              <a:t>tzw</a:t>
            </a:r>
            <a:r>
              <a:rPr lang="pl-PL" dirty="0" smtClean="0"/>
              <a:t> fałdy pierzaste,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pomiędzy którymi znajdują się liczne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zagłębienia.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4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ymbol zastępczy zawartości 2"/>
          <p:cNvSpPr>
            <a:spLocks noGrp="1"/>
          </p:cNvSpPr>
          <p:nvPr>
            <p:ph idx="1"/>
          </p:nvPr>
        </p:nvSpPr>
        <p:spPr>
          <a:xfrm>
            <a:off x="468313" y="1343372"/>
            <a:ext cx="8229600" cy="45339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pl-PL" u="sng" dirty="0" err="1" smtClean="0"/>
              <a:t>Endocervix</a:t>
            </a:r>
            <a:r>
              <a:rPr lang="pl-PL" u="sng" dirty="0" smtClean="0"/>
              <a:t> jest pokryty </a:t>
            </a:r>
            <a:r>
              <a:rPr lang="pl-PL" dirty="0" smtClean="0"/>
              <a:t>przez </a:t>
            </a:r>
          </a:p>
          <a:p>
            <a:pPr>
              <a:buFont typeface="Wingdings" pitchFamily="2" charset="2"/>
              <a:buNone/>
            </a:pPr>
            <a:r>
              <a:rPr lang="pl-PL" dirty="0" smtClean="0">
                <a:solidFill>
                  <a:srgbClr val="FFFF00"/>
                </a:solidFill>
              </a:rPr>
              <a:t>jednowarstwowy nabłonek walcowaty. </a:t>
            </a:r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dirty="0" smtClean="0"/>
              <a:t>Wytwarza on </a:t>
            </a:r>
            <a:r>
              <a:rPr lang="pl-PL" dirty="0" smtClean="0"/>
              <a:t>tzw. </a:t>
            </a:r>
            <a:r>
              <a:rPr lang="pl-PL" b="1" dirty="0" smtClean="0">
                <a:solidFill>
                  <a:srgbClr val="FFFF00"/>
                </a:solidFill>
              </a:rPr>
              <a:t>gruczoły szyjkowe</a:t>
            </a:r>
            <a:r>
              <a:rPr lang="pl-PL" dirty="0" smtClean="0">
                <a:solidFill>
                  <a:srgbClr val="FFFF00"/>
                </a:solidFill>
              </a:rPr>
              <a:t> </a:t>
            </a:r>
            <a:r>
              <a:rPr lang="pl-PL" dirty="0" smtClean="0"/>
              <a:t>o śluzowym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typie wydzielania.</a:t>
            </a:r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b="1" dirty="0" smtClean="0">
                <a:solidFill>
                  <a:srgbClr val="FFFF00"/>
                </a:solidFill>
              </a:rPr>
              <a:t>Czop śluzowy </a:t>
            </a:r>
            <a:r>
              <a:rPr lang="pl-PL" dirty="0" smtClean="0"/>
              <a:t>zamyka szczelnie kanał szyjki.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Zapobiega mechanicznie ewentualnym zakażeniom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wstępującym. 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4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zawartości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339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pl-PL" dirty="0" smtClean="0"/>
              <a:t>Część pochwowa kończy się ujściem szyjki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macicy. </a:t>
            </a:r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dirty="0" smtClean="0"/>
              <a:t>U nieródek ujście ma kształt okrągły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zaś u kobiet, które rodziły przybiera </a:t>
            </a: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dirty="0" smtClean="0"/>
              <a:t>o</a:t>
            </a:r>
            <a:r>
              <a:rPr lang="pl-PL" dirty="0" smtClean="0"/>
              <a:t>no </a:t>
            </a:r>
            <a:r>
              <a:rPr lang="pl-PL" dirty="0" smtClean="0"/>
              <a:t>kształt szczelinowaty. </a:t>
            </a:r>
          </a:p>
          <a:p>
            <a:pPr>
              <a:buFont typeface="Wingdings" pitchFamily="2" charset="2"/>
              <a:buNone/>
            </a:pPr>
            <a:endParaRPr lang="pl-PL" dirty="0" smtClean="0"/>
          </a:p>
          <a:p>
            <a:pPr>
              <a:buFont typeface="Wingdings" pitchFamily="2" charset="2"/>
              <a:buNone/>
            </a:pPr>
            <a:r>
              <a:rPr lang="pl-PL" dirty="0" smtClean="0"/>
              <a:t>Ujście macicy objęte jest dwiema wargami: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przednią i tylną.</a:t>
            </a:r>
          </a:p>
          <a:p>
            <a:endParaRPr lang="pl-PL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0" y="2565400"/>
            <a:ext cx="12954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5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618312" cy="496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http://2leep.info/leep_colposcopy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04019"/>
            <a:ext cx="4968552" cy="486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zablon_prezentacji_WOK_cyto_do_wyswietlenia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Szablon_prezentacji_WOK_cyto_do_wyswietlenia</Template>
  <TotalTime>173</TotalTime>
  <Words>1935</Words>
  <Application>Microsoft Macintosh PowerPoint</Application>
  <PresentationFormat>On-screen Show (4:3)</PresentationFormat>
  <Paragraphs>310</Paragraphs>
  <Slides>36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Szablon_prezentacji_WOK_cyto_do_wyswietlenia</vt:lpstr>
      <vt:lpstr>FIZJOLOGIA  SZYJKI  MACICY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Funkcje szyjki macicy </vt:lpstr>
      <vt:lpstr> Szyjka macicy  I faza cyklu </vt:lpstr>
      <vt:lpstr> Szyjka macicy  II faza cyklu </vt:lpstr>
      <vt:lpstr>Rozwieranie szyjki macicy  - poród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WOK_NB1</dc:creator>
  <cp:lastModifiedBy>Anna Laskowska</cp:lastModifiedBy>
  <cp:revision>24</cp:revision>
  <dcterms:created xsi:type="dcterms:W3CDTF">2013-11-20T07:22:00Z</dcterms:created>
  <dcterms:modified xsi:type="dcterms:W3CDTF">2013-11-20T07:25:31Z</dcterms:modified>
</cp:coreProperties>
</file>