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diagrams/colors1.xml" ContentType="application/vnd.openxmlformats-officedocument.drawingml.diagramColors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diagrams/layout1.xml" ContentType="application/vnd.openxmlformats-officedocument.drawingml.diagramLayout+xml"/>
  <Override PartName="/ppt/slides/slide23.xml" ContentType="application/vnd.openxmlformats-officedocument.presentationml.slide+xml"/>
  <Override PartName="/ppt/diagrams/quickStyle1.xml" ContentType="application/vnd.openxmlformats-officedocument.drawingml.diagramStyl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Default Extension="docx" ContentType="application/vnd.openxmlformats-officedocument.wordprocessingml.documen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diagrams/drawing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60" r:id="rId4"/>
    <p:sldId id="288" r:id="rId5"/>
    <p:sldId id="289" r:id="rId6"/>
    <p:sldId id="298" r:id="rId7"/>
    <p:sldId id="292" r:id="rId8"/>
    <p:sldId id="262" r:id="rId9"/>
    <p:sldId id="265" r:id="rId10"/>
    <p:sldId id="266" r:id="rId11"/>
    <p:sldId id="294" r:id="rId12"/>
    <p:sldId id="295" r:id="rId13"/>
    <p:sldId id="296" r:id="rId14"/>
    <p:sldId id="267" r:id="rId15"/>
    <p:sldId id="269" r:id="rId16"/>
    <p:sldId id="270" r:id="rId17"/>
    <p:sldId id="273" r:id="rId18"/>
    <p:sldId id="297" r:id="rId19"/>
    <p:sldId id="275" r:id="rId20"/>
    <p:sldId id="276" r:id="rId21"/>
    <p:sldId id="277" r:id="rId22"/>
    <p:sldId id="279" r:id="rId23"/>
    <p:sldId id="301" r:id="rId24"/>
    <p:sldId id="302" r:id="rId25"/>
    <p:sldId id="299" r:id="rId2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0"/>
    </p:ext>
    <p:ext uri="{D31A062A-798A-4329-ABDD-BBA856620510}">
      <p14:defaultImageDpi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6176" autoAdjust="0"/>
    <p:restoredTop sz="94660"/>
  </p:normalViewPr>
  <p:slideViewPr>
    <p:cSldViewPr>
      <p:cViewPr varScale="1">
        <p:scale>
          <a:sx n="95" d="100"/>
          <a:sy n="95" d="100"/>
        </p:scale>
        <p:origin x="-7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F744EA-3C58-4E23-8CCA-E116DB52B8C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C34D843-6529-40B1-AF58-0613BB55FF3A}">
      <dgm:prSet phldrT="[Tekst]"/>
      <dgm:spPr/>
      <dgm:t>
        <a:bodyPr/>
        <a:lstStyle/>
        <a:p>
          <a:r>
            <a:rPr lang="pl-PL" dirty="0" smtClean="0"/>
            <a:t>Rozmaz cytologiczny odpowiedni do oceny powinien zawierać</a:t>
          </a:r>
          <a:endParaRPr lang="pl-PL" dirty="0"/>
        </a:p>
      </dgm:t>
    </dgm:pt>
    <dgm:pt modelId="{284F27D7-96A9-4FF8-A08A-12965353C9CB}" type="parTrans" cxnId="{B2C43DEF-CA90-43E9-BF9C-ABD8E16D87A8}">
      <dgm:prSet/>
      <dgm:spPr/>
      <dgm:t>
        <a:bodyPr/>
        <a:lstStyle/>
        <a:p>
          <a:endParaRPr lang="pl-PL"/>
        </a:p>
      </dgm:t>
    </dgm:pt>
    <dgm:pt modelId="{62A7F627-983B-4403-A4F5-5638FD257303}" type="sibTrans" cxnId="{B2C43DEF-CA90-43E9-BF9C-ABD8E16D87A8}">
      <dgm:prSet/>
      <dgm:spPr/>
      <dgm:t>
        <a:bodyPr/>
        <a:lstStyle/>
        <a:p>
          <a:endParaRPr lang="pl-PL"/>
        </a:p>
      </dgm:t>
    </dgm:pt>
    <dgm:pt modelId="{9951F421-F4B2-45FF-9788-6EDB9C3B04BC}">
      <dgm:prSet phldrT="[Tekst]"/>
      <dgm:spPr/>
      <dgm:t>
        <a:bodyPr/>
        <a:lstStyle/>
        <a:p>
          <a:r>
            <a:rPr lang="pl-PL" dirty="0" smtClean="0"/>
            <a:t>komórki nabłonka wielowarstwowego płaskiego </a:t>
          </a:r>
          <a:endParaRPr lang="pl-PL" dirty="0"/>
        </a:p>
      </dgm:t>
    </dgm:pt>
    <dgm:pt modelId="{0D5BA97C-921F-48C4-9BD5-E1A2FB17B798}" type="parTrans" cxnId="{BE04551B-F188-4755-A324-BE37EC7E7B25}">
      <dgm:prSet/>
      <dgm:spPr/>
      <dgm:t>
        <a:bodyPr/>
        <a:lstStyle/>
        <a:p>
          <a:endParaRPr lang="pl-PL"/>
        </a:p>
      </dgm:t>
    </dgm:pt>
    <dgm:pt modelId="{88A086C3-87FF-460D-BD02-20AE85107A0E}" type="sibTrans" cxnId="{BE04551B-F188-4755-A324-BE37EC7E7B25}">
      <dgm:prSet/>
      <dgm:spPr/>
      <dgm:t>
        <a:bodyPr/>
        <a:lstStyle/>
        <a:p>
          <a:endParaRPr lang="pl-PL"/>
        </a:p>
      </dgm:t>
    </dgm:pt>
    <dgm:pt modelId="{9519871F-B9E8-4E40-A609-4BD12111BC2C}">
      <dgm:prSet phldrT="[Tekst]"/>
      <dgm:spPr/>
      <dgm:t>
        <a:bodyPr/>
        <a:lstStyle/>
        <a:p>
          <a:r>
            <a:rPr lang="pl-PL" dirty="0" smtClean="0"/>
            <a:t>komórki strefy przekształceń</a:t>
          </a:r>
          <a:endParaRPr lang="pl-PL" dirty="0"/>
        </a:p>
      </dgm:t>
    </dgm:pt>
    <dgm:pt modelId="{C0C632E6-460F-4B84-86A4-10871A6D65C2}" type="parTrans" cxnId="{26CF443A-03D8-4A18-8F97-C0EB7008596F}">
      <dgm:prSet/>
      <dgm:spPr/>
      <dgm:t>
        <a:bodyPr/>
        <a:lstStyle/>
        <a:p>
          <a:endParaRPr lang="pl-PL"/>
        </a:p>
      </dgm:t>
    </dgm:pt>
    <dgm:pt modelId="{A289A74B-18AD-4B84-8AE4-38568914FC28}" type="sibTrans" cxnId="{26CF443A-03D8-4A18-8F97-C0EB7008596F}">
      <dgm:prSet/>
      <dgm:spPr/>
      <dgm:t>
        <a:bodyPr/>
        <a:lstStyle/>
        <a:p>
          <a:endParaRPr lang="pl-PL"/>
        </a:p>
      </dgm:t>
    </dgm:pt>
    <dgm:pt modelId="{713DC6D1-5881-4042-BADB-23BF76C5D6E9}">
      <dgm:prSet phldrT="[Tekst]"/>
      <dgm:spPr/>
      <dgm:t>
        <a:bodyPr/>
        <a:lstStyle/>
        <a:p>
          <a:r>
            <a:rPr lang="pl-PL" dirty="0" smtClean="0"/>
            <a:t>komórki </a:t>
          </a:r>
          <a:r>
            <a:rPr lang="pl-PL" dirty="0" err="1" smtClean="0"/>
            <a:t>endocervix</a:t>
          </a:r>
          <a:r>
            <a:rPr lang="pl-PL" dirty="0" smtClean="0"/>
            <a:t> (komórki kanału szyjki macicy)</a:t>
          </a:r>
          <a:endParaRPr lang="pl-PL" dirty="0"/>
        </a:p>
      </dgm:t>
    </dgm:pt>
    <dgm:pt modelId="{A4D70CD5-4E94-4893-9E24-9E29E92EEA2B}" type="parTrans" cxnId="{A4CDAC05-52DF-49E2-8A1E-E92EC61D5F2D}">
      <dgm:prSet/>
      <dgm:spPr/>
      <dgm:t>
        <a:bodyPr/>
        <a:lstStyle/>
        <a:p>
          <a:endParaRPr lang="pl-PL"/>
        </a:p>
      </dgm:t>
    </dgm:pt>
    <dgm:pt modelId="{E31B2F66-1E55-4A98-BD3F-22B132785FB9}" type="sibTrans" cxnId="{A4CDAC05-52DF-49E2-8A1E-E92EC61D5F2D}">
      <dgm:prSet/>
      <dgm:spPr/>
      <dgm:t>
        <a:bodyPr/>
        <a:lstStyle/>
        <a:p>
          <a:endParaRPr lang="pl-PL"/>
        </a:p>
      </dgm:t>
    </dgm:pt>
    <dgm:pt modelId="{F00C0D40-C340-436C-A7AA-26F3141885E4}" type="pres">
      <dgm:prSet presAssocID="{05F744EA-3C58-4E23-8CCA-E116DB52B8C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AFCD5AB-97B0-4C80-B485-46205E813A62}" type="pres">
      <dgm:prSet presAssocID="{0C34D843-6529-40B1-AF58-0613BB55FF3A}" presName="centerShape" presStyleLbl="node0" presStyleIdx="0" presStyleCnt="1" custScaleX="191760" custLinFactNeighborX="-2222" custLinFactNeighborY="-67515"/>
      <dgm:spPr>
        <a:prstGeom prst="roundRect">
          <a:avLst/>
        </a:prstGeom>
      </dgm:spPr>
      <dgm:t>
        <a:bodyPr/>
        <a:lstStyle/>
        <a:p>
          <a:endParaRPr lang="pl-PL"/>
        </a:p>
      </dgm:t>
    </dgm:pt>
    <dgm:pt modelId="{6634A2F1-A9E2-47F1-8978-56E64A98F56F}" type="pres">
      <dgm:prSet presAssocID="{0D5BA97C-921F-48C4-9BD5-E1A2FB17B798}" presName="parTrans" presStyleLbl="bgSibTrans2D1" presStyleIdx="0" presStyleCnt="3"/>
      <dgm:spPr/>
      <dgm:t>
        <a:bodyPr/>
        <a:lstStyle/>
        <a:p>
          <a:endParaRPr lang="pl-PL"/>
        </a:p>
      </dgm:t>
    </dgm:pt>
    <dgm:pt modelId="{942CA71B-5096-4032-9149-651617F9E025}" type="pres">
      <dgm:prSet presAssocID="{9951F421-F4B2-45FF-9788-6EDB9C3B04BC}" presName="node" presStyleLbl="node1" presStyleIdx="0" presStyleCnt="3" custRadScaleRad="105424" custRadScaleInc="-5145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72D4D64-1B90-4DAD-A3D9-68AFF2D1E33A}" type="pres">
      <dgm:prSet presAssocID="{C0C632E6-460F-4B84-86A4-10871A6D65C2}" presName="parTrans" presStyleLbl="bgSibTrans2D1" presStyleIdx="1" presStyleCnt="3"/>
      <dgm:spPr/>
      <dgm:t>
        <a:bodyPr/>
        <a:lstStyle/>
        <a:p>
          <a:endParaRPr lang="pl-PL"/>
        </a:p>
      </dgm:t>
    </dgm:pt>
    <dgm:pt modelId="{B5DF4C7D-73D1-406B-B98E-3A1C1FDA7EDA}" type="pres">
      <dgm:prSet presAssocID="{9519871F-B9E8-4E40-A609-4BD12111BC2C}" presName="node" presStyleLbl="node1" presStyleIdx="1" presStyleCnt="3" custRadScaleRad="10690" custRadScaleInc="-26635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2F339CA-E2C5-440D-A233-3CCA61EBC065}" type="pres">
      <dgm:prSet presAssocID="{A4D70CD5-4E94-4893-9E24-9E29E92EEA2B}" presName="parTrans" presStyleLbl="bgSibTrans2D1" presStyleIdx="2" presStyleCnt="3"/>
      <dgm:spPr/>
      <dgm:t>
        <a:bodyPr/>
        <a:lstStyle/>
        <a:p>
          <a:endParaRPr lang="pl-PL"/>
        </a:p>
      </dgm:t>
    </dgm:pt>
    <dgm:pt modelId="{69BE4DCD-5C4B-423E-82A8-15A83D5E9175}" type="pres">
      <dgm:prSet presAssocID="{713DC6D1-5881-4042-BADB-23BF76C5D6E9}" presName="node" presStyleLbl="node1" presStyleIdx="2" presStyleCnt="3" custRadScaleRad="99304" custRadScaleInc="4840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2C43DEF-CA90-43E9-BF9C-ABD8E16D87A8}" srcId="{05F744EA-3C58-4E23-8CCA-E116DB52B8CD}" destId="{0C34D843-6529-40B1-AF58-0613BB55FF3A}" srcOrd="0" destOrd="0" parTransId="{284F27D7-96A9-4FF8-A08A-12965353C9CB}" sibTransId="{62A7F627-983B-4403-A4F5-5638FD257303}"/>
    <dgm:cxn modelId="{26CF443A-03D8-4A18-8F97-C0EB7008596F}" srcId="{0C34D843-6529-40B1-AF58-0613BB55FF3A}" destId="{9519871F-B9E8-4E40-A609-4BD12111BC2C}" srcOrd="1" destOrd="0" parTransId="{C0C632E6-460F-4B84-86A4-10871A6D65C2}" sibTransId="{A289A74B-18AD-4B84-8AE4-38568914FC28}"/>
    <dgm:cxn modelId="{BD989045-5E79-4C34-97A9-1E308ECC6144}" type="presOf" srcId="{C0C632E6-460F-4B84-86A4-10871A6D65C2}" destId="{B72D4D64-1B90-4DAD-A3D9-68AFF2D1E33A}" srcOrd="0" destOrd="0" presId="urn:microsoft.com/office/officeart/2005/8/layout/radial4"/>
    <dgm:cxn modelId="{4805C517-4F16-4B95-A1F0-CA8A02418629}" type="presOf" srcId="{9519871F-B9E8-4E40-A609-4BD12111BC2C}" destId="{B5DF4C7D-73D1-406B-B98E-3A1C1FDA7EDA}" srcOrd="0" destOrd="0" presId="urn:microsoft.com/office/officeart/2005/8/layout/radial4"/>
    <dgm:cxn modelId="{7D01386F-103F-4DE5-9D58-873850B2A998}" type="presOf" srcId="{713DC6D1-5881-4042-BADB-23BF76C5D6E9}" destId="{69BE4DCD-5C4B-423E-82A8-15A83D5E9175}" srcOrd="0" destOrd="0" presId="urn:microsoft.com/office/officeart/2005/8/layout/radial4"/>
    <dgm:cxn modelId="{49819E96-D75A-4694-AD62-1E3927EBF67F}" type="presOf" srcId="{05F744EA-3C58-4E23-8CCA-E116DB52B8CD}" destId="{F00C0D40-C340-436C-A7AA-26F3141885E4}" srcOrd="0" destOrd="0" presId="urn:microsoft.com/office/officeart/2005/8/layout/radial4"/>
    <dgm:cxn modelId="{A4CDAC05-52DF-49E2-8A1E-E92EC61D5F2D}" srcId="{0C34D843-6529-40B1-AF58-0613BB55FF3A}" destId="{713DC6D1-5881-4042-BADB-23BF76C5D6E9}" srcOrd="2" destOrd="0" parTransId="{A4D70CD5-4E94-4893-9E24-9E29E92EEA2B}" sibTransId="{E31B2F66-1E55-4A98-BD3F-22B132785FB9}"/>
    <dgm:cxn modelId="{426D0D29-7FAC-440A-A0D9-A956D443DDAF}" type="presOf" srcId="{A4D70CD5-4E94-4893-9E24-9E29E92EEA2B}" destId="{42F339CA-E2C5-440D-A233-3CCA61EBC065}" srcOrd="0" destOrd="0" presId="urn:microsoft.com/office/officeart/2005/8/layout/radial4"/>
    <dgm:cxn modelId="{2559FE1F-E167-4BEB-AC2C-967828C83C61}" type="presOf" srcId="{0C34D843-6529-40B1-AF58-0613BB55FF3A}" destId="{1AFCD5AB-97B0-4C80-B485-46205E813A62}" srcOrd="0" destOrd="0" presId="urn:microsoft.com/office/officeart/2005/8/layout/radial4"/>
    <dgm:cxn modelId="{27E39557-8D03-4D7F-BB16-345E964CD8DC}" type="presOf" srcId="{9951F421-F4B2-45FF-9788-6EDB9C3B04BC}" destId="{942CA71B-5096-4032-9149-651617F9E025}" srcOrd="0" destOrd="0" presId="urn:microsoft.com/office/officeart/2005/8/layout/radial4"/>
    <dgm:cxn modelId="{BE04551B-F188-4755-A324-BE37EC7E7B25}" srcId="{0C34D843-6529-40B1-AF58-0613BB55FF3A}" destId="{9951F421-F4B2-45FF-9788-6EDB9C3B04BC}" srcOrd="0" destOrd="0" parTransId="{0D5BA97C-921F-48C4-9BD5-E1A2FB17B798}" sibTransId="{88A086C3-87FF-460D-BD02-20AE85107A0E}"/>
    <dgm:cxn modelId="{192C5BF1-8090-452C-8783-12942E59FBB2}" type="presOf" srcId="{0D5BA97C-921F-48C4-9BD5-E1A2FB17B798}" destId="{6634A2F1-A9E2-47F1-8978-56E64A98F56F}" srcOrd="0" destOrd="0" presId="urn:microsoft.com/office/officeart/2005/8/layout/radial4"/>
    <dgm:cxn modelId="{CC41F337-EF47-47BF-B7F6-07F33E3A806E}" type="presParOf" srcId="{F00C0D40-C340-436C-A7AA-26F3141885E4}" destId="{1AFCD5AB-97B0-4C80-B485-46205E813A62}" srcOrd="0" destOrd="0" presId="urn:microsoft.com/office/officeart/2005/8/layout/radial4"/>
    <dgm:cxn modelId="{AFB213DA-6EFC-46BE-984D-0D2FFAA18CDB}" type="presParOf" srcId="{F00C0D40-C340-436C-A7AA-26F3141885E4}" destId="{6634A2F1-A9E2-47F1-8978-56E64A98F56F}" srcOrd="1" destOrd="0" presId="urn:microsoft.com/office/officeart/2005/8/layout/radial4"/>
    <dgm:cxn modelId="{E86DBB41-1F78-4C2C-BCC3-B71602E9F8A4}" type="presParOf" srcId="{F00C0D40-C340-436C-A7AA-26F3141885E4}" destId="{942CA71B-5096-4032-9149-651617F9E025}" srcOrd="2" destOrd="0" presId="urn:microsoft.com/office/officeart/2005/8/layout/radial4"/>
    <dgm:cxn modelId="{1590B27F-0AB6-4851-BECE-E97CF131CC5F}" type="presParOf" srcId="{F00C0D40-C340-436C-A7AA-26F3141885E4}" destId="{B72D4D64-1B90-4DAD-A3D9-68AFF2D1E33A}" srcOrd="3" destOrd="0" presId="urn:microsoft.com/office/officeart/2005/8/layout/radial4"/>
    <dgm:cxn modelId="{86DAFBF6-B121-4546-844D-9824EEC6A6EA}" type="presParOf" srcId="{F00C0D40-C340-436C-A7AA-26F3141885E4}" destId="{B5DF4C7D-73D1-406B-B98E-3A1C1FDA7EDA}" srcOrd="4" destOrd="0" presId="urn:microsoft.com/office/officeart/2005/8/layout/radial4"/>
    <dgm:cxn modelId="{C1CA439A-585F-44D9-BCFA-754E3F219095}" type="presParOf" srcId="{F00C0D40-C340-436C-A7AA-26F3141885E4}" destId="{42F339CA-E2C5-440D-A233-3CCA61EBC065}" srcOrd="5" destOrd="0" presId="urn:microsoft.com/office/officeart/2005/8/layout/radial4"/>
    <dgm:cxn modelId="{BFD1EE66-06A6-45A9-A752-2B3A61E48CF1}" type="presParOf" srcId="{F00C0D40-C340-436C-A7AA-26F3141885E4}" destId="{69BE4DCD-5C4B-423E-82A8-15A83D5E9175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AF450-8C26-48B2-AC0A-07B25724E29A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9BA4D-BCD7-4575-BFB9-20E0E4682E1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9BA4D-BCD7-4575-BFB9-20E0E4682E1B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19F8B-AA42-47B0-9998-6B7614F382AF}" type="datetimeFigureOut">
              <a:rPr lang="pl-PL" smtClean="0"/>
              <a:pPr/>
              <a:t>11/22/13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package" Target="../embeddings/Microsoft_Word_Document2.docx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2504320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Rola położnej w </a:t>
            </a:r>
            <a:r>
              <a:rPr lang="pl-PL" sz="3600" i="1" dirty="0" smtClean="0"/>
              <a:t>Populacyjnym Programie Profilaktyki </a:t>
            </a:r>
            <a:br>
              <a:rPr lang="pl-PL" sz="3600" i="1" dirty="0" smtClean="0"/>
            </a:br>
            <a:r>
              <a:rPr lang="pl-PL" sz="3600" i="1" dirty="0" smtClean="0"/>
              <a:t>i Wczesnego Wykrywania Raka Szyjki Macicy.</a:t>
            </a:r>
            <a:br>
              <a:rPr lang="pl-PL" sz="3600" i="1" dirty="0" smtClean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Zasady pobrania, utrwalenia materiału do oceny cytologicznej z podkreśleniem właściwego opisu preparatu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4437112"/>
            <a:ext cx="8229600" cy="147530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pl-PL" sz="2400" dirty="0" smtClean="0"/>
          </a:p>
          <a:p>
            <a:pPr algn="ctr">
              <a:buNone/>
            </a:pPr>
            <a:endParaRPr lang="pl-PL" sz="2400" dirty="0" smtClean="0"/>
          </a:p>
          <a:p>
            <a:pPr algn="ctr">
              <a:buNone/>
            </a:pPr>
            <a:r>
              <a:rPr lang="pl-PL" sz="2400" dirty="0" smtClean="0"/>
              <a:t>mgr Dagmara Chmielewska</a:t>
            </a:r>
          </a:p>
          <a:p>
            <a:pPr algn="ctr">
              <a:buNone/>
            </a:pPr>
            <a:r>
              <a:rPr lang="pl-PL" sz="2400" dirty="0" smtClean="0"/>
              <a:t>Położna specjalista</a:t>
            </a:r>
          </a:p>
          <a:p>
            <a:pPr algn="ctr"/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 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1026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Edukacja kobiet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563541"/>
          </a:xfrm>
        </p:spPr>
        <p:txBody>
          <a:bodyPr>
            <a:normAutofit fontScale="62500" lnSpcReduction="20000"/>
          </a:bodyPr>
          <a:lstStyle/>
          <a:p>
            <a:r>
              <a:rPr lang="pl-PL" dirty="0" smtClean="0"/>
              <a:t>czynniki ryzyka: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przewlekłe zakażenie wirusem HPV 16, 18 lub innymi typami onkogennymi 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wczesna inicjacja seksualna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duża liczba partnerów seksualnych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liczne porody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palenie tytoniu</a:t>
            </a:r>
          </a:p>
          <a:p>
            <a:r>
              <a:rPr lang="pl-PL" dirty="0" smtClean="0"/>
              <a:t>czynniki prawdopodobne: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wieloletnie stosowanie leków antykoncepcyjnych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zakażenie HIV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dieta uboga w antyoksydanty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przewlekłe stany zapalne w pochwie</a:t>
            </a:r>
          </a:p>
          <a:p>
            <a:pPr>
              <a:buNone/>
            </a:pPr>
            <a:endParaRPr lang="pl-PL" dirty="0" smtClean="0"/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Edukacja kobiet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563541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objawy raka szyjki macicy: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wczesne postaci raka mogą przebiegać bezobjawowo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w późniejszym etapie choroby występuje nieprawidłowa wydzielina z pochwy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krwawienia kontaktowe i ból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stany przedinwazyjne mogą przebiegać pod postacią nadżerki</a:t>
            </a:r>
          </a:p>
          <a:p>
            <a:pPr lvl="1">
              <a:buFont typeface="Wingdings" pitchFamily="2" charset="2"/>
              <a:buChar char="Ø"/>
            </a:pPr>
            <a:endParaRPr lang="pl-PL" dirty="0" smtClean="0"/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Edukacja kobiet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563541"/>
          </a:xfrm>
        </p:spPr>
        <p:txBody>
          <a:bodyPr>
            <a:normAutofit/>
          </a:bodyPr>
          <a:lstStyle/>
          <a:p>
            <a:r>
              <a:rPr lang="pl-PL" dirty="0" smtClean="0"/>
              <a:t>działania profilaktyczne: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cytologia – badanie pozwala na wykrycie wczesnego stadium nowotworu, lecz nie zapobiega jego rozwojowi. Od pierwszych zmian widocznych w cytologii do rozwoju pełnoobjawowego raka mija </a:t>
            </a:r>
            <a:r>
              <a:rPr lang="pl-PL" b="1" dirty="0" smtClean="0"/>
              <a:t>10-12 lat.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szczepienia</a:t>
            </a:r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Przygotowanie do badania cytologicznego: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491533"/>
          </a:xfrm>
        </p:spPr>
        <p:txBody>
          <a:bodyPr>
            <a:normAutofit fontScale="85000" lnSpcReduction="10000"/>
          </a:bodyPr>
          <a:lstStyle/>
          <a:p>
            <a:r>
              <a:rPr lang="pl-PL" sz="2800" dirty="0" smtClean="0"/>
              <a:t>od ostatniego krwawienia miesięcznego powinny upłynąć co najmniej 2 dni</a:t>
            </a:r>
          </a:p>
          <a:p>
            <a:r>
              <a:rPr lang="pl-PL" sz="2800" dirty="0" smtClean="0"/>
              <a:t>na badanie należy zgłaszać się nie później niż 4 dni przed rozpoczęciem miesiączki</a:t>
            </a:r>
          </a:p>
          <a:p>
            <a:r>
              <a:rPr lang="pl-PL" sz="2800" dirty="0" smtClean="0"/>
              <a:t>co najmniej 4 dni przed badaniem nie należy stosować żadnych leków dopochwowych, wykonywać irygacji pochwy</a:t>
            </a:r>
          </a:p>
          <a:p>
            <a:r>
              <a:rPr lang="pl-PL" sz="2800" dirty="0" smtClean="0"/>
              <a:t>od ostatniego badania ginekologicznego powinien upłynąć co najmniej 1 dzień</a:t>
            </a:r>
          </a:p>
          <a:p>
            <a:r>
              <a:rPr lang="pl-PL" sz="2800" dirty="0" smtClean="0"/>
              <a:t>abstynencja seksualna 24 godziny</a:t>
            </a:r>
          </a:p>
          <a:p>
            <a:endParaRPr lang="pl-PL" i="1" dirty="0" smtClean="0"/>
          </a:p>
          <a:p>
            <a:endParaRPr lang="pl-PL" dirty="0" smtClean="0"/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W badaniu cytologicznym należy podkreślić, że: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491533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jest najskuteczniejszą metodą wykrywania choroby i stanów </a:t>
            </a:r>
            <a:r>
              <a:rPr lang="pl-PL" dirty="0" err="1" smtClean="0"/>
              <a:t>przednowotworowych</a:t>
            </a:r>
            <a:endParaRPr lang="pl-PL" dirty="0" smtClean="0"/>
          </a:p>
          <a:p>
            <a:r>
              <a:rPr lang="pl-PL" dirty="0" smtClean="0"/>
              <a:t>jest badaniem bezbolesnym, bezpiecznym </a:t>
            </a:r>
            <a:br>
              <a:rPr lang="pl-PL" dirty="0" smtClean="0"/>
            </a:br>
            <a:r>
              <a:rPr lang="pl-PL" dirty="0" smtClean="0"/>
              <a:t>i krótkim</a:t>
            </a:r>
          </a:p>
          <a:p>
            <a:r>
              <a:rPr lang="pl-PL" dirty="0" smtClean="0"/>
              <a:t>bardzo istotna jest regularność jego wykonywania (raz na 3 lata, jeśli wynik ostatniego badania był prawidłowy)</a:t>
            </a:r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W trakcie rozmowy z pacjentką…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491533"/>
          </a:xfrm>
        </p:spPr>
        <p:txBody>
          <a:bodyPr>
            <a:normAutofit fontScale="92500" lnSpcReduction="10000"/>
          </a:bodyPr>
          <a:lstStyle/>
          <a:p>
            <a:r>
              <a:rPr lang="pl-PL" dirty="0" smtClean="0"/>
              <a:t>dostosuj formę wypowiedzi do możliwości percepcyjnych odbiorcy</a:t>
            </a:r>
          </a:p>
          <a:p>
            <a:r>
              <a:rPr lang="pl-PL" dirty="0" smtClean="0"/>
              <a:t>unikaj terminów medycznych</a:t>
            </a:r>
          </a:p>
          <a:p>
            <a:r>
              <a:rPr lang="pl-PL" dirty="0" smtClean="0"/>
              <a:t>odwołuj się do statystyk</a:t>
            </a:r>
          </a:p>
          <a:p>
            <a:r>
              <a:rPr lang="pl-PL" dirty="0" smtClean="0"/>
              <a:t>odwołuj się do emocji</a:t>
            </a:r>
          </a:p>
          <a:p>
            <a:r>
              <a:rPr lang="pl-PL" dirty="0" smtClean="0"/>
              <a:t>podkreśl, że badanie cytologiczne może uratować życie</a:t>
            </a:r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Zasady pobierania rozmazów cytologicznych 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2463390476"/>
              </p:ext>
            </p:extLst>
          </p:nvPr>
        </p:nvGraphicFramePr>
        <p:xfrm>
          <a:off x="457200" y="2276872"/>
          <a:ext cx="8229600" cy="3816424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Warunki konieczne do prawidłowego pobrania wymazu cytologicznego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/>
          </a:bodyPr>
          <a:lstStyle/>
          <a:p>
            <a:r>
              <a:rPr lang="pl-PL" sz="2400" dirty="0" smtClean="0">
                <a:latin typeface="Arial" pitchFamily="34" charset="0"/>
                <a:cs typeface="Arial" pitchFamily="34" charset="0"/>
              </a:rPr>
              <a:t>Zależne od badającego (lekarz, położna):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prawidłowe założenie wziernika i uwidocznienie części pochwowej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staranne pobranie materiału, nałożenie na szkiełko i utrwalenie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dokładnie wypełniona dokumentacja (nr szkiełka plus dane pacjentki)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nawiązanie dobrego kontaktu z pacjentką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odpowiednie ułożenie pacjentki</a:t>
            </a:r>
          </a:p>
          <a:p>
            <a:pPr lvl="1">
              <a:buFont typeface="Wingdings" pitchFamily="2" charset="2"/>
              <a:buChar char="Ø"/>
            </a:pPr>
            <a:endParaRPr lang="pl-PL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pl-PL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pl-PL" sz="2000" dirty="0" smtClean="0">
              <a:latin typeface="Arial" pitchFamily="34" charset="0"/>
              <a:cs typeface="Arial" pitchFamily="34" charset="0"/>
            </a:endParaRPr>
          </a:p>
          <a:p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Warunki konieczne do prawidłowego pobrania wymazu cytologicznego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131491"/>
          </a:xfrm>
        </p:spPr>
        <p:txBody>
          <a:bodyPr>
            <a:normAutofit/>
          </a:bodyPr>
          <a:lstStyle/>
          <a:p>
            <a:r>
              <a:rPr lang="pl-PL" sz="2400" dirty="0" smtClean="0">
                <a:latin typeface="Arial" pitchFamily="34" charset="0"/>
                <a:cs typeface="Arial" pitchFamily="34" charset="0"/>
              </a:rPr>
              <a:t>Zależne od kobiety: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faza cyklu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rozluźnienie mięśnia dna miednicy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współpraca z osobą pobierającą</a:t>
            </a:r>
            <a:endParaRPr lang="pl-P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Etapy pobierania materiału do badania cytologicznego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93554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dirty="0" smtClean="0"/>
              <a:t>Prawidłowe założenie wziernika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trzymanie wziernika między palcami wskazującym i środkowym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dobre rozchylenie warg sromowych większych i mniejszych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wprowadzenie wziernika zgodnie z anatomią, z lekkim uciskiem w kierunku spoidła tylnego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obrót wziernika o 90⁰ do pozycji poziomej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Uwidocznienie części pochwowej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otwarcie wziernika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wziernik musi być suchy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należy uważać, aby przy otwieraniu nie złuszczyć komórek pokrywających tarczę szyjki macicy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dirty="0" smtClean="0"/>
              <a:t>ruchami wahadłowymi umieszczamy łyżki wziernika w sklepieniu przednim </a:t>
            </a:r>
            <a:br>
              <a:rPr lang="pl-PL" dirty="0" smtClean="0"/>
            </a:br>
            <a:r>
              <a:rPr lang="pl-PL" dirty="0" smtClean="0"/>
              <a:t>i tylnym uwidaczniając szyjkę macicy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pl-PL" dirty="0" smtClean="0"/>
          </a:p>
          <a:p>
            <a:pPr marL="914400" lvl="1" indent="-514350">
              <a:buFont typeface="Arial" pitchFamily="34" charset="0"/>
              <a:buChar char="•"/>
            </a:pPr>
            <a:endParaRPr lang="pl-PL" dirty="0" smtClean="0"/>
          </a:p>
          <a:p>
            <a:pPr marL="514350" indent="-514350">
              <a:buFont typeface="+mj-lt"/>
              <a:buAutoNum type="arabicPeriod"/>
            </a:pPr>
            <a:endParaRPr lang="pl-PL" dirty="0" smtClean="0"/>
          </a:p>
          <a:p>
            <a:pPr marL="514350" indent="-514350">
              <a:buFont typeface="+mj-lt"/>
              <a:buAutoNum type="arabicPeriod"/>
            </a:pPr>
            <a:endParaRPr lang="pl-PL" dirty="0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/>
          </a:bodyPr>
          <a:lstStyle/>
          <a:p>
            <a:r>
              <a:rPr lang="pl-PL" sz="3600" dirty="0" smtClean="0"/>
              <a:t>Rak szyjki macicy w Polsce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131491"/>
          </a:xfrm>
        </p:spPr>
        <p:txBody>
          <a:bodyPr>
            <a:normAutofit/>
          </a:bodyPr>
          <a:lstStyle/>
          <a:p>
            <a:pPr marL="36000" indent="-36000">
              <a:buNone/>
            </a:pPr>
            <a:r>
              <a:rPr lang="pl-PL" sz="2400" dirty="0" smtClean="0">
                <a:latin typeface="Arial" pitchFamily="34" charset="0"/>
                <a:cs typeface="Arial" pitchFamily="34" charset="0"/>
              </a:rPr>
              <a:t>W Polsce jest to drugi co do częstości występowania nowotwór pośród kobiet do 45 roku życia, co oznacza że 3500 Polek dowiaduje się o nowotworze, a około 50% </a:t>
            </a:r>
            <a:br>
              <a:rPr lang="pl-PL" sz="2400" dirty="0" smtClean="0">
                <a:latin typeface="Arial" pitchFamily="34" charset="0"/>
                <a:cs typeface="Arial" pitchFamily="34" charset="0"/>
              </a:rPr>
            </a:br>
            <a:r>
              <a:rPr lang="pl-PL" sz="2400" dirty="0" smtClean="0">
                <a:latin typeface="Arial" pitchFamily="34" charset="0"/>
                <a:cs typeface="Arial" pitchFamily="34" charset="0"/>
              </a:rPr>
              <a:t>z nich umiera na skutek zbyt późno wykrytej choroby. </a:t>
            </a:r>
            <a:br>
              <a:rPr lang="pl-PL" sz="2400" dirty="0" smtClean="0">
                <a:latin typeface="Arial" pitchFamily="34" charset="0"/>
                <a:cs typeface="Arial" pitchFamily="34" charset="0"/>
              </a:rPr>
            </a:br>
            <a:r>
              <a:rPr lang="pl-PL" sz="2400" dirty="0" smtClean="0">
                <a:latin typeface="Arial" pitchFamily="34" charset="0"/>
                <a:cs typeface="Arial" pitchFamily="34" charset="0"/>
              </a:rPr>
              <a:t>Od 1990 roku do 2010 roku liczba zgonów spadła </a:t>
            </a:r>
            <a:br>
              <a:rPr lang="pl-PL" sz="2400" dirty="0" smtClean="0">
                <a:latin typeface="Arial" pitchFamily="34" charset="0"/>
                <a:cs typeface="Arial" pitchFamily="34" charset="0"/>
              </a:rPr>
            </a:br>
            <a:r>
              <a:rPr lang="pl-PL" sz="2400" dirty="0" smtClean="0">
                <a:latin typeface="Arial" pitchFamily="34" charset="0"/>
                <a:cs typeface="Arial" pitchFamily="34" charset="0"/>
              </a:rPr>
              <a:t>z 7,6% do 5,2% na 100.000 kobiet.</a:t>
            </a:r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8147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Etapy pobierania materiału do badania cytologicznego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491533"/>
          </a:xfrm>
        </p:spPr>
        <p:txBody>
          <a:bodyPr>
            <a:normAutofit fontScale="92500" lnSpcReduction="10000"/>
          </a:bodyPr>
          <a:lstStyle/>
          <a:p>
            <a:pPr marL="914400" lvl="1" indent="-514350">
              <a:buFont typeface="+mj-lt"/>
              <a:buAutoNum type="arabicPeriod" startAt="3"/>
            </a:pPr>
            <a:r>
              <a:rPr lang="pl-PL" dirty="0" smtClean="0"/>
              <a:t>Prawidłowe pobranie materiału:</a:t>
            </a:r>
          </a:p>
          <a:p>
            <a:pPr marL="1314450" lvl="2" indent="-514350"/>
            <a:r>
              <a:rPr lang="pl-PL" dirty="0" smtClean="0"/>
              <a:t>zalecane jest stosowanie szczoteczek, których budowa pozwala na jednoczesne pobieranie materiału z tarczy </a:t>
            </a:r>
            <a:br>
              <a:rPr lang="pl-PL" dirty="0" smtClean="0"/>
            </a:br>
            <a:r>
              <a:rPr lang="pl-PL" dirty="0" smtClean="0"/>
              <a:t>i kanału szyjki macicy</a:t>
            </a:r>
          </a:p>
          <a:p>
            <a:pPr marL="1314450" lvl="2" indent="-514350"/>
            <a:r>
              <a:rPr lang="pl-PL" dirty="0" smtClean="0"/>
              <a:t>zaleca się lekki ucisk i wykonanie obrotu zgodnie </a:t>
            </a:r>
            <a:br>
              <a:rPr lang="pl-PL" dirty="0" smtClean="0"/>
            </a:br>
            <a:r>
              <a:rPr lang="pl-PL" dirty="0" smtClean="0"/>
              <a:t>z kierunkiem wskazówek zegara</a:t>
            </a:r>
          </a:p>
          <a:p>
            <a:pPr marL="914400" lvl="1" indent="-514350">
              <a:buFont typeface="+mj-lt"/>
              <a:buAutoNum type="arabicPeriod" startAt="3"/>
            </a:pPr>
            <a:r>
              <a:rPr lang="pl-PL" dirty="0" smtClean="0"/>
              <a:t>Utrwalenie materiału:</a:t>
            </a:r>
          </a:p>
          <a:p>
            <a:pPr marL="1314450" lvl="2" indent="-514350"/>
            <a:r>
              <a:rPr lang="pl-PL" dirty="0" err="1" smtClean="0"/>
              <a:t>Cytofix</a:t>
            </a:r>
            <a:r>
              <a:rPr lang="pl-PL" dirty="0" smtClean="0"/>
              <a:t> – utrwalenie w ciągu 20 sekund z odległości 30 </a:t>
            </a:r>
            <a:r>
              <a:rPr lang="pl-PL" dirty="0" err="1" smtClean="0"/>
              <a:t>cm</a:t>
            </a:r>
            <a:r>
              <a:rPr lang="pl-PL" dirty="0" smtClean="0"/>
              <a:t>.</a:t>
            </a:r>
          </a:p>
          <a:p>
            <a:pPr marL="1314450" lvl="2" indent="-514350"/>
            <a:r>
              <a:rPr lang="pl-PL" dirty="0" smtClean="0"/>
              <a:t>alkohol 96%</a:t>
            </a:r>
          </a:p>
          <a:p>
            <a:pPr marL="514350" indent="-514350">
              <a:buFont typeface="+mj-lt"/>
              <a:buAutoNum type="arabicPeriod"/>
            </a:pPr>
            <a:endParaRPr lang="pl-PL" dirty="0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064146"/>
          </a:xfrm>
        </p:spPr>
        <p:txBody>
          <a:bodyPr>
            <a:normAutofit fontScale="90000"/>
          </a:bodyPr>
          <a:lstStyle/>
          <a:p>
            <a:r>
              <a:rPr lang="pl-PL" sz="3200" dirty="0" smtClean="0"/>
              <a:t>Możliwe problemy w pobieraniu rozmazów cytologicznych:</a:t>
            </a:r>
            <a:endParaRPr lang="pl-PL" sz="3200" dirty="0"/>
          </a:p>
        </p:txBody>
      </p:sp>
      <p:sp>
        <p:nvSpPr>
          <p:cNvPr id="8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268663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n</a:t>
            </a:r>
            <a:r>
              <a:rPr lang="pl-PL" dirty="0" smtClean="0"/>
              <a:t>ietypowa lokalizacja szyjki macicy</a:t>
            </a:r>
          </a:p>
          <a:p>
            <a:r>
              <a:rPr lang="pl-PL" dirty="0"/>
              <a:t>n</a:t>
            </a:r>
            <a:r>
              <a:rPr lang="pl-PL" dirty="0" smtClean="0"/>
              <a:t>ietypowa budowa ( dwie pochwy; dwie szyjki)</a:t>
            </a:r>
          </a:p>
          <a:p>
            <a:r>
              <a:rPr lang="pl-PL" dirty="0" smtClean="0"/>
              <a:t>umiejscowienie szyjki macicy w przedniej ścianie pochwy ze znacznym przodozgięciem</a:t>
            </a:r>
          </a:p>
          <a:p>
            <a:r>
              <a:rPr lang="pl-PL" dirty="0" smtClean="0"/>
              <a:t>pacjentka z wypadaniem przedniej i tylnej ściany pochwy, po konizacji, po menopauzie z atrofią nabłonka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Podsumowując, w diagnostyce cytologicznej zaleca się: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268663"/>
          </a:xfrm>
        </p:spPr>
        <p:txBody>
          <a:bodyPr>
            <a:normAutofit/>
          </a:bodyPr>
          <a:lstStyle/>
          <a:p>
            <a:r>
              <a:rPr lang="pl-PL" dirty="0"/>
              <a:t>c</a:t>
            </a:r>
            <a:r>
              <a:rPr lang="pl-PL" dirty="0" smtClean="0"/>
              <a:t>zytelne oznakowanie szkiełka podstawowego</a:t>
            </a:r>
          </a:p>
          <a:p>
            <a:r>
              <a:rPr lang="pl-PL" dirty="0"/>
              <a:t>p</a:t>
            </a:r>
            <a:r>
              <a:rPr lang="pl-PL" dirty="0" smtClean="0"/>
              <a:t>rawidłowe uwidocznienie szyjki macicy przed pobraniem wymazu</a:t>
            </a:r>
          </a:p>
          <a:p>
            <a:r>
              <a:rPr lang="pl-PL" dirty="0" smtClean="0"/>
              <a:t>prawidłowe utrwalenie preparatu</a:t>
            </a:r>
          </a:p>
          <a:p>
            <a:pPr>
              <a:buNone/>
            </a:pPr>
            <a:endParaRPr lang="pl-PL" dirty="0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b="1" dirty="0" smtClean="0">
                <a:latin typeface="Arial" pitchFamily="34" charset="0"/>
                <a:cs typeface="Arial" pitchFamily="34" charset="0"/>
              </a:rPr>
              <a:t>System Informatyczny Monitorowania Profilaktyki - SIMP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7586" name="Object 2"/>
          <p:cNvGraphicFramePr>
            <a:graphicFrameLocks noChangeAspect="1"/>
          </p:cNvGraphicFramePr>
          <p:nvPr>
            <p:ph idx="1"/>
          </p:nvPr>
        </p:nvGraphicFramePr>
        <p:xfrm>
          <a:off x="1259632" y="2492896"/>
          <a:ext cx="7272808" cy="3816424"/>
        </p:xfrm>
        <a:graphic>
          <a:graphicData uri="http://schemas.openxmlformats.org/presentationml/2006/ole">
            <p:oleObj spid="_x0000_s67586" name="Dokument" r:id="rId4" imgW="5791200" imgH="3416300" progId="Word.Document.12">
              <p:embed/>
            </p:oleObj>
          </a:graphicData>
        </a:graphic>
      </p:graphicFrame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b="1" dirty="0" smtClean="0">
                <a:latin typeface="Arial" pitchFamily="34" charset="0"/>
                <a:cs typeface="Arial" pitchFamily="34" charset="0"/>
              </a:rPr>
              <a:t>System Informatyczny Monitorowania Profilaktyki – SIMP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dirty="0" smtClean="0"/>
              <a:t>Miejsce odsyłania pobranego materiału cytologicznego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Komunikat dotyczący realizacji Centralnej wysyłki imiennych zaproszeń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Komunikat dotyczący anulowania rachunków wystawionych w systemie SIMP za pobieranie cytologii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Rozliczanie programu Profilaktyka Raka Szyjki Macicy w SIMP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Informacje o dostępie do narzędzia informatycznego SIMP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Komunikat dla Świadczeniodawców POZ w sprawie obsługi informatycznej w SIMP programu profilaktycznego chorób układu krążenia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Formularz rejestracyjny online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Instrukcje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Logowanie do systemu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Kontakty</a:t>
            </a:r>
            <a:endParaRPr lang="pl-PL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sp>
        <p:nvSpPr>
          <p:cNvPr id="7" name="Symbol zastępczy zawartości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49964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l-PL" dirty="0" smtClean="0"/>
          </a:p>
          <a:p>
            <a:pPr algn="ctr">
              <a:buNone/>
            </a:pPr>
            <a:endParaRPr lang="pl-PL" dirty="0" smtClean="0"/>
          </a:p>
          <a:p>
            <a:pPr algn="ctr">
              <a:buNone/>
            </a:pPr>
            <a:endParaRPr lang="pl-PL" dirty="0" smtClean="0"/>
          </a:p>
          <a:p>
            <a:pPr algn="ctr">
              <a:buNone/>
            </a:pPr>
            <a:r>
              <a:rPr lang="pl-PL" dirty="0" smtClean="0"/>
              <a:t>Dziękuję za uwagę</a:t>
            </a:r>
            <a:endParaRPr lang="pl-PL" dirty="0"/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NARODOWY PROGRAM ZWALCZANIA CHORÓB NOWOTWOROWYCH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sz="2400" dirty="0" smtClean="0"/>
              <a:t>Wyzwania:</a:t>
            </a:r>
          </a:p>
          <a:p>
            <a:r>
              <a:rPr lang="pl-PL" sz="2400" dirty="0" smtClean="0"/>
              <a:t>niska świadomość społeczna problemu</a:t>
            </a:r>
          </a:p>
          <a:p>
            <a:r>
              <a:rPr lang="pl-PL" sz="2400" dirty="0" smtClean="0"/>
              <a:t>niski poziom wiedzy, stereotypowe myślenie</a:t>
            </a:r>
          </a:p>
          <a:p>
            <a:pPr marL="0" indent="0">
              <a:buNone/>
            </a:pPr>
            <a:r>
              <a:rPr lang="pl-PL" sz="2400" dirty="0" smtClean="0"/>
              <a:t>Cele:</a:t>
            </a:r>
          </a:p>
          <a:p>
            <a:r>
              <a:rPr lang="pl-PL" sz="2400" dirty="0" smtClean="0"/>
              <a:t>zwiększenie wiedzy kobiet na temat choroby</a:t>
            </a:r>
          </a:p>
          <a:p>
            <a:r>
              <a:rPr lang="pl-PL" sz="2400" dirty="0" smtClean="0"/>
              <a:t>zahamowanie wzrostu zachorowań</a:t>
            </a:r>
          </a:p>
          <a:p>
            <a:r>
              <a:rPr lang="pl-PL" sz="2400" dirty="0" smtClean="0"/>
              <a:t>utworzenie systemu monitorowania skuteczności leczenia w skali kraju</a:t>
            </a:r>
          </a:p>
          <a:p>
            <a:r>
              <a:rPr lang="pl-PL" sz="2400" dirty="0" smtClean="0"/>
              <a:t>osiągnięcie średnich europejskich wskaźników w zakresie wczesnego wykrywania nowotworów i skuteczności leczenia</a:t>
            </a:r>
          </a:p>
          <a:p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12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>
                <a:cs typeface="Arial" pitchFamily="34" charset="0"/>
              </a:rPr>
              <a:t>Populacyjny Program Profilaktyki i Wczesnego Wykrywania Raka Szyjki Macicy</a:t>
            </a:r>
            <a:endParaRPr lang="pl-PL" sz="3600" dirty="0"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/>
          </a:bodyPr>
          <a:lstStyle/>
          <a:p>
            <a:r>
              <a:rPr lang="pl-PL" sz="2400" dirty="0" err="1" smtClean="0">
                <a:latin typeface="Arial" pitchFamily="34" charset="0"/>
                <a:cs typeface="Arial" pitchFamily="34" charset="0"/>
              </a:rPr>
              <a:t>Skriningiem</a:t>
            </a:r>
            <a:r>
              <a:rPr lang="pl-PL" sz="2400" dirty="0" smtClean="0">
                <a:latin typeface="Arial" pitchFamily="34" charset="0"/>
                <a:cs typeface="Arial" pitchFamily="34" charset="0"/>
              </a:rPr>
              <a:t> objęte kobiety w wieku od 25 do 59 roku życia, które w ciągu ostatnich 3 lat nie miały wykonywanego badania cytologicznego.</a:t>
            </a:r>
          </a:p>
          <a:p>
            <a:r>
              <a:rPr lang="pl-PL" sz="2400" dirty="0" smtClean="0">
                <a:latin typeface="Arial" pitchFamily="34" charset="0"/>
                <a:cs typeface="Arial" pitchFamily="34" charset="0"/>
              </a:rPr>
              <a:t>Celem tego programu jest obniżenie zachorowalności </a:t>
            </a:r>
            <a:br>
              <a:rPr lang="pl-PL" sz="2400" dirty="0" smtClean="0">
                <a:latin typeface="Arial" pitchFamily="34" charset="0"/>
                <a:cs typeface="Arial" pitchFamily="34" charset="0"/>
              </a:rPr>
            </a:br>
            <a:r>
              <a:rPr lang="pl-PL" sz="2400" dirty="0" smtClean="0">
                <a:latin typeface="Arial" pitchFamily="34" charset="0"/>
                <a:cs typeface="Arial" pitchFamily="34" charset="0"/>
              </a:rPr>
              <a:t>i śmiertelności z powodu raka szyjki macicy o 50% do 2014 roku.</a:t>
            </a:r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>
                <a:cs typeface="Arial" pitchFamily="34" charset="0"/>
              </a:rPr>
              <a:t>Populacyjny Program Profilaktyki i Wczesnego Wykrywania Raka Szyjki Macicy c.d.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/>
          </a:bodyPr>
          <a:lstStyle/>
          <a:p>
            <a:r>
              <a:rPr lang="pl-PL" sz="2400" dirty="0" smtClean="0">
                <a:latin typeface="Arial" pitchFamily="34" charset="0"/>
                <a:cs typeface="Arial" pitchFamily="34" charset="0"/>
              </a:rPr>
              <a:t>W maju 2005 roku został zakończony proces tworzenia zaplecza logistycznego w ramach którego powstał: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Centralny Ośrodek Koordynujący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16 Wojewódzkich Ośrodków Koordynujących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3 etapy badań w programie: I-podstawowy, II-diagnostyczny, </a:t>
            </a:r>
            <a:br>
              <a:rPr lang="pl-PL" sz="2000" dirty="0" smtClean="0">
                <a:latin typeface="Arial" pitchFamily="34" charset="0"/>
                <a:cs typeface="Arial" pitchFamily="34" charset="0"/>
              </a:rPr>
            </a:br>
            <a:r>
              <a:rPr lang="pl-PL" sz="2000" dirty="0" smtClean="0">
                <a:latin typeface="Arial" pitchFamily="34" charset="0"/>
                <a:cs typeface="Arial" pitchFamily="34" charset="0"/>
              </a:rPr>
              <a:t>III-pogłębionej diagnostyki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System Informatycznego Monitorowania Profilaktyki (SIMP)</a:t>
            </a:r>
          </a:p>
          <a:p>
            <a:pPr marL="342000" lvl="1" indent="-342000">
              <a:buFont typeface="Wingdings" pitchFamily="2" charset="2"/>
              <a:buChar char="§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Od 2007 roku rozpoczęto wysyłkę imiennych zaproszeń na badania</a:t>
            </a:r>
            <a:endParaRPr lang="pl-P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825479"/>
          </a:xfrm>
        </p:spPr>
        <p:txBody>
          <a:bodyPr>
            <a:normAutofit/>
          </a:bodyPr>
          <a:lstStyle/>
          <a:p>
            <a:r>
              <a:rPr lang="pl-PL" sz="3200" b="1" dirty="0" smtClean="0">
                <a:cs typeface="Arial" pitchFamily="34" charset="0"/>
              </a:rPr>
              <a:t>Schemat organizacyjny programu</a:t>
            </a:r>
            <a:endParaRPr lang="pl-PL" sz="3200" b="1" dirty="0"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95536" y="1916832"/>
          <a:ext cx="8352928" cy="4104456"/>
        </p:xfrm>
        <a:graphic>
          <a:graphicData uri="http://schemas.openxmlformats.org/presentationml/2006/ole">
            <p:oleObj spid="_x0000_s46082" name="Dokument" r:id="rId3" imgW="6540500" imgH="5207000" progId="Word.Document.12">
              <p:embed/>
            </p:oleObj>
          </a:graphicData>
        </a:graphic>
      </p:graphicFrame>
      <p:pic>
        <p:nvPicPr>
          <p:cNvPr id="9" name="Picture 2" descr="F:\iczmp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>
                <a:cs typeface="Arial" pitchFamily="34" charset="0"/>
              </a:rPr>
              <a:t>Dlaczego niski procent Polek korzysta </a:t>
            </a:r>
            <a:br>
              <a:rPr lang="pl-PL" sz="3600" dirty="0" smtClean="0">
                <a:cs typeface="Arial" pitchFamily="34" charset="0"/>
              </a:rPr>
            </a:br>
            <a:r>
              <a:rPr lang="pl-PL" sz="3600" dirty="0" smtClean="0">
                <a:cs typeface="Arial" pitchFamily="34" charset="0"/>
              </a:rPr>
              <a:t>z imiennych zaproszeń na cytologię?</a:t>
            </a:r>
            <a:endParaRPr lang="pl-PL" sz="3600" dirty="0"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/>
          </a:bodyPr>
          <a:lstStyle/>
          <a:p>
            <a:r>
              <a:rPr lang="pl-PL" sz="2400" dirty="0" smtClean="0">
                <a:latin typeface="Arial" pitchFamily="34" charset="0"/>
                <a:cs typeface="Arial" pitchFamily="34" charset="0"/>
              </a:rPr>
              <a:t>Wynika to z: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niskiego poziomu wiedzy na temat profilaktyki oraz czynników ryzyka nowotworu szyjki macicy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strach i obawa przed bólem i złą diagnozą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niedostateczna wiedza na temat możliwości wykonania tych badań</a:t>
            </a:r>
          </a:p>
          <a:p>
            <a:pPr lvl="1">
              <a:buFont typeface="Wingdings" pitchFamily="2" charset="2"/>
              <a:buChar char="Ø"/>
            </a:pPr>
            <a:r>
              <a:rPr lang="pl-PL" sz="2000" dirty="0" smtClean="0">
                <a:latin typeface="Arial" pitchFamily="34" charset="0"/>
                <a:cs typeface="Arial" pitchFamily="34" charset="0"/>
              </a:rPr>
              <a:t>niska świadomość całkowitego wyleczenia we wczesnym stadium choroby</a:t>
            </a:r>
          </a:p>
          <a:p>
            <a:pPr lvl="1">
              <a:buNone/>
            </a:pPr>
            <a:endParaRPr lang="pl-P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Położne w Programie Profilaktyki Wczesnego Wykrywania Raka Szyjki Macicy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2686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dirty="0" smtClean="0"/>
              <a:t>OD ROKU 2008 POŁOŻNE WŁĄCZA SIĘ W PIERWSZY ETAP PROGRAMU PROFILAKTYKI RAKA SZYJKI MACICY.</a:t>
            </a:r>
          </a:p>
          <a:p>
            <a:pPr marL="0" indent="0" algn="ctr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Zarządzenie Nr 65/2007/DSOZ Prezesa Narodowego Funduszu Zdrowia z dn. 20.09.2007 roku w sprawie określania warunków zawierania i realizacji umów w rodzaju ambulatoryjnych świadczeń specjalistycznych.</a:t>
            </a:r>
          </a:p>
          <a:p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25479"/>
          </a:xfrm>
        </p:spPr>
        <p:txBody>
          <a:bodyPr>
            <a:normAutofit fontScale="90000"/>
          </a:bodyPr>
          <a:lstStyle/>
          <a:p>
            <a:r>
              <a:rPr lang="pl-PL" sz="3600" dirty="0" smtClean="0"/>
              <a:t>Rola położnej we wczesnym wykrywaniu raka szyjki macicy</a:t>
            </a:r>
            <a:endParaRPr lang="pl-PL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49153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2800" dirty="0" smtClean="0"/>
              <a:t>Edukacja kobiet: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budowanie świadomości Polek na temat choroby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przekazywanie rzetelnych informacji o zagrożeniu rakiem szyjki macicy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informowanie o szczepieniu i możliwości wykonania bezpłatnego badania cytologicznego</a:t>
            </a:r>
          </a:p>
          <a:p>
            <a:pPr marL="514800" lvl="1" indent="-514350">
              <a:buFont typeface="+mj-lt"/>
              <a:buAutoNum type="arabicPeriod" startAt="2"/>
            </a:pPr>
            <a:r>
              <a:rPr lang="pl-PL" dirty="0" smtClean="0"/>
              <a:t>Pobieranie wymazów cytologicznych od stycznia 2008 roku.</a:t>
            </a:r>
          </a:p>
          <a:p>
            <a:endParaRPr lang="pl-PL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303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</p:txBody>
      </p:sp>
      <p:pic>
        <p:nvPicPr>
          <p:cNvPr id="8" name="Picture 2" descr="F:\iczmp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234420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904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zablon_prezentacji_WOK_cyto_do_wyswietlenia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Szablon_prezentacji_WOK_cyto_do_wyswietlenia</Template>
  <TotalTime>410</TotalTime>
  <Words>2192</Words>
  <Application>Microsoft Macintosh PowerPoint</Application>
  <PresentationFormat>On-screen Show (4:3)</PresentationFormat>
  <Paragraphs>296</Paragraphs>
  <Slides>25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Szablon_prezentacji_WOK_cyto_do_wyswietlenia</vt:lpstr>
      <vt:lpstr>Dokument</vt:lpstr>
      <vt:lpstr>  Rola położnej w Populacyjnym Programie Profilaktyki  i Wczesnego Wykrywania Raka Szyjki Macicy.  Zasady pobrania, utrwalenia materiału do oceny cytologicznej z podkreśleniem właściwego opisu preparatu</vt:lpstr>
      <vt:lpstr>Rak szyjki macicy w Polsce</vt:lpstr>
      <vt:lpstr>NARODOWY PROGRAM ZWALCZANIA CHORÓB NOWOTWOROWYCH</vt:lpstr>
      <vt:lpstr>Populacyjny Program Profilaktyki i Wczesnego Wykrywania Raka Szyjki Macicy</vt:lpstr>
      <vt:lpstr>Populacyjny Program Profilaktyki i Wczesnego Wykrywania Raka Szyjki Macicy c.d.</vt:lpstr>
      <vt:lpstr>Schemat organizacyjny programu</vt:lpstr>
      <vt:lpstr>Dlaczego niski procent Polek korzysta  z imiennych zaproszeń na cytologię?</vt:lpstr>
      <vt:lpstr>Położne w Programie Profilaktyki Wczesnego Wykrywania Raka Szyjki Macicy</vt:lpstr>
      <vt:lpstr>Rola położnej we wczesnym wykrywaniu raka szyjki macicy</vt:lpstr>
      <vt:lpstr>Edukacja kobiet</vt:lpstr>
      <vt:lpstr>Edukacja kobiet c.d.</vt:lpstr>
      <vt:lpstr>Edukacja kobiet c.d.</vt:lpstr>
      <vt:lpstr>Przygotowanie do badania cytologicznego:</vt:lpstr>
      <vt:lpstr>W badaniu cytologicznym należy podkreślić, że:</vt:lpstr>
      <vt:lpstr>W trakcie rozmowy z pacjentką…</vt:lpstr>
      <vt:lpstr>Zasady pobierania rozmazów cytologicznych </vt:lpstr>
      <vt:lpstr>Warunki konieczne do prawidłowego pobrania wymazu cytologicznego</vt:lpstr>
      <vt:lpstr>Warunki konieczne do prawidłowego pobrania wymazu cytologicznego c.d.</vt:lpstr>
      <vt:lpstr>Etapy pobierania materiału do badania cytologicznego</vt:lpstr>
      <vt:lpstr>Etapy pobierania materiału do badania cytologicznego c.d.</vt:lpstr>
      <vt:lpstr>Możliwe problemy w pobieraniu rozmazów cytologicznych:</vt:lpstr>
      <vt:lpstr>Podsumowując, w diagnostyce cytologicznej zaleca się:</vt:lpstr>
      <vt:lpstr>System Informatyczny Monitorowania Profilaktyki - SIMP</vt:lpstr>
      <vt:lpstr>System Informatyczny Monitorowania Profilaktyki – SIMP c.d.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WOK_NB1</dc:creator>
  <cp:lastModifiedBy>Anna Laskowska</cp:lastModifiedBy>
  <cp:revision>91</cp:revision>
  <dcterms:created xsi:type="dcterms:W3CDTF">2013-11-22T10:21:35Z</dcterms:created>
  <dcterms:modified xsi:type="dcterms:W3CDTF">2013-11-22T10:21:53Z</dcterms:modified>
</cp:coreProperties>
</file>